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0"/>
  </p:notesMasterIdLst>
  <p:sldIdLst>
    <p:sldId id="256" r:id="rId5"/>
    <p:sldId id="611" r:id="rId6"/>
    <p:sldId id="257" r:id="rId7"/>
    <p:sldId id="270" r:id="rId8"/>
    <p:sldId id="361" r:id="rId9"/>
    <p:sldId id="263" r:id="rId10"/>
    <p:sldId id="637" r:id="rId11"/>
    <p:sldId id="638" r:id="rId12"/>
    <p:sldId id="308" r:id="rId13"/>
    <p:sldId id="307" r:id="rId14"/>
    <p:sldId id="306" r:id="rId15"/>
    <p:sldId id="264" r:id="rId16"/>
    <p:sldId id="298" r:id="rId17"/>
    <p:sldId id="705" r:id="rId18"/>
    <p:sldId id="273" r:id="rId19"/>
    <p:sldId id="375" r:id="rId20"/>
    <p:sldId id="376" r:id="rId21"/>
    <p:sldId id="383" r:id="rId22"/>
    <p:sldId id="613" r:id="rId23"/>
    <p:sldId id="294" r:id="rId24"/>
    <p:sldId id="275" r:id="rId25"/>
    <p:sldId id="267" r:id="rId26"/>
    <p:sldId id="277" r:id="rId27"/>
    <p:sldId id="614" r:id="rId28"/>
    <p:sldId id="579" r:id="rId29"/>
    <p:sldId id="603" r:id="rId30"/>
    <p:sldId id="604" r:id="rId31"/>
    <p:sldId id="617" r:id="rId32"/>
    <p:sldId id="599" r:id="rId33"/>
    <p:sldId id="578" r:id="rId34"/>
    <p:sldId id="359" r:id="rId35"/>
    <p:sldId id="586" r:id="rId36"/>
    <p:sldId id="544" r:id="rId37"/>
    <p:sldId id="591" r:id="rId38"/>
    <p:sldId id="592" r:id="rId39"/>
    <p:sldId id="612" r:id="rId40"/>
    <p:sldId id="663" r:id="rId41"/>
    <p:sldId id="601" r:id="rId42"/>
    <p:sldId id="600" r:id="rId43"/>
    <p:sldId id="666" r:id="rId44"/>
    <p:sldId id="370" r:id="rId45"/>
    <p:sldId id="626" r:id="rId46"/>
    <p:sldId id="606" r:id="rId47"/>
    <p:sldId id="278" r:id="rId48"/>
    <p:sldId id="293" r:id="rId49"/>
    <p:sldId id="358" r:id="rId50"/>
    <p:sldId id="377" r:id="rId51"/>
    <p:sldId id="378" r:id="rId52"/>
    <p:sldId id="379" r:id="rId53"/>
    <p:sldId id="380" r:id="rId54"/>
    <p:sldId id="381" r:id="rId55"/>
    <p:sldId id="382" r:id="rId56"/>
    <p:sldId id="299" r:id="rId57"/>
    <p:sldId id="300" r:id="rId58"/>
    <p:sldId id="284" r:id="rId59"/>
    <p:sldId id="280" r:id="rId60"/>
    <p:sldId id="281" r:id="rId61"/>
    <p:sldId id="282" r:id="rId62"/>
    <p:sldId id="283" r:id="rId63"/>
    <p:sldId id="623" r:id="rId64"/>
    <p:sldId id="357" r:id="rId65"/>
    <p:sldId id="704" r:id="rId66"/>
    <p:sldId id="702" r:id="rId67"/>
    <p:sldId id="677" r:id="rId68"/>
    <p:sldId id="678" r:id="rId69"/>
    <p:sldId id="679" r:id="rId70"/>
    <p:sldId id="675" r:id="rId71"/>
    <p:sldId id="684" r:id="rId72"/>
    <p:sldId id="703" r:id="rId73"/>
    <p:sldId id="686" r:id="rId74"/>
    <p:sldId id="682" r:id="rId75"/>
    <p:sldId id="683" r:id="rId76"/>
    <p:sldId id="688" r:id="rId77"/>
    <p:sldId id="687" r:id="rId78"/>
    <p:sldId id="680" r:id="rId79"/>
    <p:sldId id="701" r:id="rId80"/>
    <p:sldId id="700" r:id="rId81"/>
    <p:sldId id="607" r:id="rId82"/>
    <p:sldId id="363" r:id="rId83"/>
    <p:sldId id="633" r:id="rId84"/>
    <p:sldId id="621" r:id="rId85"/>
    <p:sldId id="364" r:id="rId86"/>
    <p:sldId id="365" r:id="rId87"/>
    <p:sldId id="295" r:id="rId88"/>
    <p:sldId id="372" r:id="rId89"/>
    <p:sldId id="373" r:id="rId90"/>
    <p:sldId id="374" r:id="rId91"/>
    <p:sldId id="285" r:id="rId92"/>
    <p:sldId id="627" r:id="rId93"/>
    <p:sldId id="628" r:id="rId94"/>
    <p:sldId id="629" r:id="rId95"/>
    <p:sldId id="630" r:id="rId96"/>
    <p:sldId id="356" r:id="rId97"/>
    <p:sldId id="369" r:id="rId98"/>
    <p:sldId id="632" r:id="rId99"/>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59747"/>
  </p:normalViewPr>
  <p:slideViewPr>
    <p:cSldViewPr snapToGrid="0">
      <p:cViewPr varScale="1">
        <p:scale>
          <a:sx n="53" d="100"/>
          <a:sy n="53" d="100"/>
        </p:scale>
        <p:origin x="10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12C0E-3FB5-9B43-8D7F-8D66EFDCC9AC}" type="doc">
      <dgm:prSet loTypeId="urn:microsoft.com/office/officeart/2005/8/layout/hProcess9" loCatId="relationship" qsTypeId="urn:microsoft.com/office/officeart/2005/8/quickstyle/simple1" qsCatId="simple" csTypeId="urn:microsoft.com/office/officeart/2005/8/colors/accent1_2" csCatId="accent1" phldr="1"/>
      <dgm:spPr/>
      <dgm:t>
        <a:bodyPr/>
        <a:lstStyle/>
        <a:p>
          <a:endParaRPr lang="en-GB"/>
        </a:p>
      </dgm:t>
    </dgm:pt>
    <dgm:pt modelId="{3A2DBCB9-1D60-BD4C-AAC3-77FBD7AA51EA}">
      <dgm:prSet/>
      <dgm:spPr/>
      <dgm:t>
        <a:bodyPr/>
        <a:lstStyle/>
        <a:p>
          <a:r>
            <a:rPr lang="en-FR" dirty="0"/>
            <a:t>Module 1: Introductions and ice breakers</a:t>
          </a:r>
        </a:p>
      </dgm:t>
    </dgm:pt>
    <dgm:pt modelId="{059E81D2-74C8-604E-ADC7-A42E434C2836}" type="parTrans" cxnId="{A1735EFB-1E47-8B44-AF3A-D1F533CB14ED}">
      <dgm:prSet/>
      <dgm:spPr/>
      <dgm:t>
        <a:bodyPr/>
        <a:lstStyle/>
        <a:p>
          <a:endParaRPr lang="en-GB"/>
        </a:p>
      </dgm:t>
    </dgm:pt>
    <dgm:pt modelId="{3283D000-8FE4-6D47-8334-3B035BBF50D9}" type="sibTrans" cxnId="{A1735EFB-1E47-8B44-AF3A-D1F533CB14ED}">
      <dgm:prSet/>
      <dgm:spPr/>
      <dgm:t>
        <a:bodyPr/>
        <a:lstStyle/>
        <a:p>
          <a:endParaRPr lang="en-GB"/>
        </a:p>
      </dgm:t>
    </dgm:pt>
    <dgm:pt modelId="{188C901E-A31A-204C-8CBC-6CE88A80A85B}">
      <dgm:prSet/>
      <dgm:spPr/>
      <dgm:t>
        <a:bodyPr/>
        <a:lstStyle/>
        <a:p>
          <a:r>
            <a:rPr lang="en-FR" dirty="0"/>
            <a:t>Module 3. Pay transparency and gender pay gap reporting </a:t>
          </a:r>
        </a:p>
      </dgm:t>
    </dgm:pt>
    <dgm:pt modelId="{F6462BDE-CD28-904F-ABEB-21C585F66BCC}" type="parTrans" cxnId="{A67CD261-FCFB-0D4E-AED4-432270BCF853}">
      <dgm:prSet/>
      <dgm:spPr/>
      <dgm:t>
        <a:bodyPr/>
        <a:lstStyle/>
        <a:p>
          <a:endParaRPr lang="en-GB"/>
        </a:p>
      </dgm:t>
    </dgm:pt>
    <dgm:pt modelId="{538CADE3-07C7-4747-992A-FC8252A305A6}" type="sibTrans" cxnId="{A67CD261-FCFB-0D4E-AED4-432270BCF853}">
      <dgm:prSet/>
      <dgm:spPr/>
      <dgm:t>
        <a:bodyPr/>
        <a:lstStyle/>
        <a:p>
          <a:endParaRPr lang="en-GB"/>
        </a:p>
      </dgm:t>
    </dgm:pt>
    <dgm:pt modelId="{3D7474C1-E47B-ED4B-888C-66A0DD164E3A}">
      <dgm:prSet/>
      <dgm:spPr/>
      <dgm:t>
        <a:bodyPr/>
        <a:lstStyle/>
        <a:p>
          <a:r>
            <a:rPr lang="en-FR" dirty="0"/>
            <a:t>Module 4. Gender-neutral job evaluation </a:t>
          </a:r>
        </a:p>
      </dgm:t>
    </dgm:pt>
    <dgm:pt modelId="{70D609D6-BE0D-3C46-B559-5E9B16263A2D}" type="parTrans" cxnId="{5F899C9E-D4C2-614C-B3C7-90A808DB1333}">
      <dgm:prSet/>
      <dgm:spPr/>
      <dgm:t>
        <a:bodyPr/>
        <a:lstStyle/>
        <a:p>
          <a:endParaRPr lang="en-GB"/>
        </a:p>
      </dgm:t>
    </dgm:pt>
    <dgm:pt modelId="{CC184FB5-F590-5045-A182-1947B0453857}" type="sibTrans" cxnId="{5F899C9E-D4C2-614C-B3C7-90A808DB1333}">
      <dgm:prSet/>
      <dgm:spPr/>
      <dgm:t>
        <a:bodyPr/>
        <a:lstStyle/>
        <a:p>
          <a:endParaRPr lang="en-GB"/>
        </a:p>
      </dgm:t>
    </dgm:pt>
    <dgm:pt modelId="{1C3BED55-CD56-FB46-8837-32C1774C420A}">
      <dgm:prSet/>
      <dgm:spPr/>
      <dgm:t>
        <a:bodyPr/>
        <a:lstStyle/>
        <a:p>
          <a:r>
            <a:rPr lang="en-FR" dirty="0"/>
            <a:t>Module 5. Living wages and ending women’s low pay</a:t>
          </a:r>
        </a:p>
      </dgm:t>
    </dgm:pt>
    <dgm:pt modelId="{C2A6C596-BED8-AC40-B3B5-C8B659C115A9}" type="parTrans" cxnId="{2FCBEA16-1F55-9342-A63E-942A24F120DB}">
      <dgm:prSet/>
      <dgm:spPr/>
      <dgm:t>
        <a:bodyPr/>
        <a:lstStyle/>
        <a:p>
          <a:endParaRPr lang="en-GB"/>
        </a:p>
      </dgm:t>
    </dgm:pt>
    <dgm:pt modelId="{94D86949-8676-774A-A4E0-541B4D9BA69B}" type="sibTrans" cxnId="{2FCBEA16-1F55-9342-A63E-942A24F120DB}">
      <dgm:prSet/>
      <dgm:spPr/>
      <dgm:t>
        <a:bodyPr/>
        <a:lstStyle/>
        <a:p>
          <a:endParaRPr lang="en-GB"/>
        </a:p>
      </dgm:t>
    </dgm:pt>
    <dgm:pt modelId="{AD4626F2-6FFC-6047-AA8E-A41CB0B59840}">
      <dgm:prSet/>
      <dgm:spPr/>
      <dgm:t>
        <a:bodyPr/>
        <a:lstStyle/>
        <a:p>
          <a:r>
            <a:rPr lang="en-GB" dirty="0"/>
            <a:t>Module 6. Bargaining for pay equity</a:t>
          </a:r>
        </a:p>
      </dgm:t>
    </dgm:pt>
    <dgm:pt modelId="{258B6B7E-0818-E149-9209-1511510788B8}" type="parTrans" cxnId="{CFD5D65B-A048-8E40-AA2C-6499C7828E97}">
      <dgm:prSet/>
      <dgm:spPr/>
    </dgm:pt>
    <dgm:pt modelId="{41ED9233-E836-A445-8602-2B62161FC60B}" type="sibTrans" cxnId="{CFD5D65B-A048-8E40-AA2C-6499C7828E97}">
      <dgm:prSet/>
      <dgm:spPr/>
    </dgm:pt>
    <dgm:pt modelId="{9D2D35CF-CD7E-0745-8BDD-754952712FF9}">
      <dgm:prSet/>
      <dgm:spPr/>
      <dgm:t>
        <a:bodyPr/>
        <a:lstStyle/>
        <a:p>
          <a:r>
            <a:rPr lang="en-GB" dirty="0"/>
            <a:t>Module 7. Next steps and evaluation</a:t>
          </a:r>
        </a:p>
      </dgm:t>
    </dgm:pt>
    <dgm:pt modelId="{58E8371E-83E8-F541-86F4-DD238C4F0AC2}" type="parTrans" cxnId="{917F0649-ABF6-F24C-8727-20D3ADDB74A3}">
      <dgm:prSet/>
      <dgm:spPr/>
    </dgm:pt>
    <dgm:pt modelId="{3AA4BC79-1EC1-C341-83BB-09E79126FFE6}" type="sibTrans" cxnId="{917F0649-ABF6-F24C-8727-20D3ADDB74A3}">
      <dgm:prSet/>
      <dgm:spPr/>
    </dgm:pt>
    <dgm:pt modelId="{B66778AF-A7F5-4E4F-84B4-C924729AD57C}">
      <dgm:prSet/>
      <dgm:spPr/>
      <dgm:t>
        <a:bodyPr/>
        <a:lstStyle/>
        <a:p>
          <a:r>
            <a:rPr lang="en-FR" dirty="0"/>
            <a:t>Module 2. Understanding pay equity and why it is a trade union issue</a:t>
          </a:r>
        </a:p>
      </dgm:t>
    </dgm:pt>
    <dgm:pt modelId="{8B1163B9-47E1-FF4A-AF0A-CE03DEAC70FC}" type="parTrans" cxnId="{81E82A9D-E9E4-854D-A7E2-32296A9B0D8B}">
      <dgm:prSet/>
      <dgm:spPr/>
      <dgm:t>
        <a:bodyPr/>
        <a:lstStyle/>
        <a:p>
          <a:endParaRPr lang="en-GB"/>
        </a:p>
      </dgm:t>
    </dgm:pt>
    <dgm:pt modelId="{89198EC5-91F7-E34D-A4D1-2D284CFF02F8}" type="sibTrans" cxnId="{81E82A9D-E9E4-854D-A7E2-32296A9B0D8B}">
      <dgm:prSet/>
      <dgm:spPr/>
      <dgm:t>
        <a:bodyPr/>
        <a:lstStyle/>
        <a:p>
          <a:endParaRPr lang="en-GB"/>
        </a:p>
      </dgm:t>
    </dgm:pt>
    <dgm:pt modelId="{4C6C08E2-3639-B94D-9FB4-54E3D40EBA12}" type="pres">
      <dgm:prSet presAssocID="{73612C0E-3FB5-9B43-8D7F-8D66EFDCC9AC}" presName="CompostProcess" presStyleCnt="0">
        <dgm:presLayoutVars>
          <dgm:dir/>
          <dgm:resizeHandles val="exact"/>
        </dgm:presLayoutVars>
      </dgm:prSet>
      <dgm:spPr/>
    </dgm:pt>
    <dgm:pt modelId="{15A3F1E9-F0C1-6645-A66A-C85E381C494D}" type="pres">
      <dgm:prSet presAssocID="{73612C0E-3FB5-9B43-8D7F-8D66EFDCC9AC}" presName="arrow" presStyleLbl="bgShp" presStyleIdx="0" presStyleCnt="1"/>
      <dgm:spPr/>
    </dgm:pt>
    <dgm:pt modelId="{445C875C-E4AB-2B49-A3F0-9B26F6D7CCAB}" type="pres">
      <dgm:prSet presAssocID="{73612C0E-3FB5-9B43-8D7F-8D66EFDCC9AC}" presName="linearProcess" presStyleCnt="0"/>
      <dgm:spPr/>
    </dgm:pt>
    <dgm:pt modelId="{903B1846-C0BA-D847-BECC-08D42968BD67}" type="pres">
      <dgm:prSet presAssocID="{3A2DBCB9-1D60-BD4C-AAC3-77FBD7AA51EA}" presName="textNode" presStyleLbl="node1" presStyleIdx="0" presStyleCnt="7">
        <dgm:presLayoutVars>
          <dgm:bulletEnabled val="1"/>
        </dgm:presLayoutVars>
      </dgm:prSet>
      <dgm:spPr/>
    </dgm:pt>
    <dgm:pt modelId="{035451FC-5E29-8E44-8629-569ED6138DC5}" type="pres">
      <dgm:prSet presAssocID="{3283D000-8FE4-6D47-8334-3B035BBF50D9}" presName="sibTrans" presStyleCnt="0"/>
      <dgm:spPr/>
    </dgm:pt>
    <dgm:pt modelId="{BC07BD84-A73D-2742-8F60-3E4F0664A102}" type="pres">
      <dgm:prSet presAssocID="{B66778AF-A7F5-4E4F-84B4-C924729AD57C}" presName="textNode" presStyleLbl="node1" presStyleIdx="1" presStyleCnt="7">
        <dgm:presLayoutVars>
          <dgm:bulletEnabled val="1"/>
        </dgm:presLayoutVars>
      </dgm:prSet>
      <dgm:spPr/>
    </dgm:pt>
    <dgm:pt modelId="{70B5579A-3279-5444-81D6-F65C7B7122EB}" type="pres">
      <dgm:prSet presAssocID="{89198EC5-91F7-E34D-A4D1-2D284CFF02F8}" presName="sibTrans" presStyleCnt="0"/>
      <dgm:spPr/>
    </dgm:pt>
    <dgm:pt modelId="{8CF1C410-F0CF-9E4F-B08B-27A2DE0A66BA}" type="pres">
      <dgm:prSet presAssocID="{188C901E-A31A-204C-8CBC-6CE88A80A85B}" presName="textNode" presStyleLbl="node1" presStyleIdx="2" presStyleCnt="7">
        <dgm:presLayoutVars>
          <dgm:bulletEnabled val="1"/>
        </dgm:presLayoutVars>
      </dgm:prSet>
      <dgm:spPr/>
    </dgm:pt>
    <dgm:pt modelId="{4E254183-0ED9-C945-AD96-DA55E878048E}" type="pres">
      <dgm:prSet presAssocID="{538CADE3-07C7-4747-992A-FC8252A305A6}" presName="sibTrans" presStyleCnt="0"/>
      <dgm:spPr/>
    </dgm:pt>
    <dgm:pt modelId="{2C4F1607-980F-D940-8A4A-3EF65A39FDCD}" type="pres">
      <dgm:prSet presAssocID="{3D7474C1-E47B-ED4B-888C-66A0DD164E3A}" presName="textNode" presStyleLbl="node1" presStyleIdx="3" presStyleCnt="7">
        <dgm:presLayoutVars>
          <dgm:bulletEnabled val="1"/>
        </dgm:presLayoutVars>
      </dgm:prSet>
      <dgm:spPr/>
    </dgm:pt>
    <dgm:pt modelId="{13E4198D-2A22-AC43-88F7-02EF7947FD10}" type="pres">
      <dgm:prSet presAssocID="{CC184FB5-F590-5045-A182-1947B0453857}" presName="sibTrans" presStyleCnt="0"/>
      <dgm:spPr/>
    </dgm:pt>
    <dgm:pt modelId="{2264F513-656E-4946-AFD1-7BA6184E61C1}" type="pres">
      <dgm:prSet presAssocID="{1C3BED55-CD56-FB46-8837-32C1774C420A}" presName="textNode" presStyleLbl="node1" presStyleIdx="4" presStyleCnt="7">
        <dgm:presLayoutVars>
          <dgm:bulletEnabled val="1"/>
        </dgm:presLayoutVars>
      </dgm:prSet>
      <dgm:spPr/>
    </dgm:pt>
    <dgm:pt modelId="{0C9C4B11-4A50-A349-A244-36219DE6CEF5}" type="pres">
      <dgm:prSet presAssocID="{94D86949-8676-774A-A4E0-541B4D9BA69B}" presName="sibTrans" presStyleCnt="0"/>
      <dgm:spPr/>
    </dgm:pt>
    <dgm:pt modelId="{5ECF8F6F-FCB7-F240-8F21-C104562771C3}" type="pres">
      <dgm:prSet presAssocID="{AD4626F2-6FFC-6047-AA8E-A41CB0B59840}" presName="textNode" presStyleLbl="node1" presStyleIdx="5" presStyleCnt="7">
        <dgm:presLayoutVars>
          <dgm:bulletEnabled val="1"/>
        </dgm:presLayoutVars>
      </dgm:prSet>
      <dgm:spPr/>
    </dgm:pt>
    <dgm:pt modelId="{6961480C-8CBD-DE49-A68C-A1EA6E36D65D}" type="pres">
      <dgm:prSet presAssocID="{41ED9233-E836-A445-8602-2B62161FC60B}" presName="sibTrans" presStyleCnt="0"/>
      <dgm:spPr/>
    </dgm:pt>
    <dgm:pt modelId="{D4B69E1E-D439-1E4A-B9FB-C70D72FF608F}" type="pres">
      <dgm:prSet presAssocID="{9D2D35CF-CD7E-0745-8BDD-754952712FF9}" presName="textNode" presStyleLbl="node1" presStyleIdx="6" presStyleCnt="7">
        <dgm:presLayoutVars>
          <dgm:bulletEnabled val="1"/>
        </dgm:presLayoutVars>
      </dgm:prSet>
      <dgm:spPr/>
    </dgm:pt>
  </dgm:ptLst>
  <dgm:cxnLst>
    <dgm:cxn modelId="{E755A700-4334-A04E-8FB4-01EF8237B463}" type="presOf" srcId="{3D7474C1-E47B-ED4B-888C-66A0DD164E3A}" destId="{2C4F1607-980F-D940-8A4A-3EF65A39FDCD}" srcOrd="0" destOrd="0" presId="urn:microsoft.com/office/officeart/2005/8/layout/hProcess9"/>
    <dgm:cxn modelId="{9A77AF0E-2246-D04C-B2AB-342ABA8710E7}" type="presOf" srcId="{3A2DBCB9-1D60-BD4C-AAC3-77FBD7AA51EA}" destId="{903B1846-C0BA-D847-BECC-08D42968BD67}" srcOrd="0" destOrd="0" presId="urn:microsoft.com/office/officeart/2005/8/layout/hProcess9"/>
    <dgm:cxn modelId="{2FCBEA16-1F55-9342-A63E-942A24F120DB}" srcId="{73612C0E-3FB5-9B43-8D7F-8D66EFDCC9AC}" destId="{1C3BED55-CD56-FB46-8837-32C1774C420A}" srcOrd="4" destOrd="0" parTransId="{C2A6C596-BED8-AC40-B3B5-C8B659C115A9}" sibTransId="{94D86949-8676-774A-A4E0-541B4D9BA69B}"/>
    <dgm:cxn modelId="{BA13543C-75B2-BF4E-876E-CAB51F5F7A24}" type="presOf" srcId="{1C3BED55-CD56-FB46-8837-32C1774C420A}" destId="{2264F513-656E-4946-AFD1-7BA6184E61C1}" srcOrd="0" destOrd="0" presId="urn:microsoft.com/office/officeart/2005/8/layout/hProcess9"/>
    <dgm:cxn modelId="{6820EA40-5855-F042-AF55-EEDB8AD89B18}" type="presOf" srcId="{73612C0E-3FB5-9B43-8D7F-8D66EFDCC9AC}" destId="{4C6C08E2-3639-B94D-9FB4-54E3D40EBA12}" srcOrd="0" destOrd="0" presId="urn:microsoft.com/office/officeart/2005/8/layout/hProcess9"/>
    <dgm:cxn modelId="{917F0649-ABF6-F24C-8727-20D3ADDB74A3}" srcId="{73612C0E-3FB5-9B43-8D7F-8D66EFDCC9AC}" destId="{9D2D35CF-CD7E-0745-8BDD-754952712FF9}" srcOrd="6" destOrd="0" parTransId="{58E8371E-83E8-F541-86F4-DD238C4F0AC2}" sibTransId="{3AA4BC79-1EC1-C341-83BB-09E79126FFE6}"/>
    <dgm:cxn modelId="{72F3974B-3B8A-8C4C-80A4-2255B5C7214F}" type="presOf" srcId="{188C901E-A31A-204C-8CBC-6CE88A80A85B}" destId="{8CF1C410-F0CF-9E4F-B08B-27A2DE0A66BA}" srcOrd="0" destOrd="0" presId="urn:microsoft.com/office/officeart/2005/8/layout/hProcess9"/>
    <dgm:cxn modelId="{13AF894C-DDD8-C247-9784-E9B984187521}" type="presOf" srcId="{B66778AF-A7F5-4E4F-84B4-C924729AD57C}" destId="{BC07BD84-A73D-2742-8F60-3E4F0664A102}" srcOrd="0" destOrd="0" presId="urn:microsoft.com/office/officeart/2005/8/layout/hProcess9"/>
    <dgm:cxn modelId="{CFD5D65B-A048-8E40-AA2C-6499C7828E97}" srcId="{73612C0E-3FB5-9B43-8D7F-8D66EFDCC9AC}" destId="{AD4626F2-6FFC-6047-AA8E-A41CB0B59840}" srcOrd="5" destOrd="0" parTransId="{258B6B7E-0818-E149-9209-1511510788B8}" sibTransId="{41ED9233-E836-A445-8602-2B62161FC60B}"/>
    <dgm:cxn modelId="{A67CD261-FCFB-0D4E-AED4-432270BCF853}" srcId="{73612C0E-3FB5-9B43-8D7F-8D66EFDCC9AC}" destId="{188C901E-A31A-204C-8CBC-6CE88A80A85B}" srcOrd="2" destOrd="0" parTransId="{F6462BDE-CD28-904F-ABEB-21C585F66BCC}" sibTransId="{538CADE3-07C7-4747-992A-FC8252A305A6}"/>
    <dgm:cxn modelId="{52A54A92-5A7C-4F4E-884F-A084A2770EF1}" type="presOf" srcId="{AD4626F2-6FFC-6047-AA8E-A41CB0B59840}" destId="{5ECF8F6F-FCB7-F240-8F21-C104562771C3}" srcOrd="0" destOrd="0" presId="urn:microsoft.com/office/officeart/2005/8/layout/hProcess9"/>
    <dgm:cxn modelId="{81E82A9D-E9E4-854D-A7E2-32296A9B0D8B}" srcId="{73612C0E-3FB5-9B43-8D7F-8D66EFDCC9AC}" destId="{B66778AF-A7F5-4E4F-84B4-C924729AD57C}" srcOrd="1" destOrd="0" parTransId="{8B1163B9-47E1-FF4A-AF0A-CE03DEAC70FC}" sibTransId="{89198EC5-91F7-E34D-A4D1-2D284CFF02F8}"/>
    <dgm:cxn modelId="{5F899C9E-D4C2-614C-B3C7-90A808DB1333}" srcId="{73612C0E-3FB5-9B43-8D7F-8D66EFDCC9AC}" destId="{3D7474C1-E47B-ED4B-888C-66A0DD164E3A}" srcOrd="3" destOrd="0" parTransId="{70D609D6-BE0D-3C46-B559-5E9B16263A2D}" sibTransId="{CC184FB5-F590-5045-A182-1947B0453857}"/>
    <dgm:cxn modelId="{04E847ED-9E13-7A48-959A-A9F641042264}" type="presOf" srcId="{9D2D35CF-CD7E-0745-8BDD-754952712FF9}" destId="{D4B69E1E-D439-1E4A-B9FB-C70D72FF608F}" srcOrd="0" destOrd="0" presId="urn:microsoft.com/office/officeart/2005/8/layout/hProcess9"/>
    <dgm:cxn modelId="{A1735EFB-1E47-8B44-AF3A-D1F533CB14ED}" srcId="{73612C0E-3FB5-9B43-8D7F-8D66EFDCC9AC}" destId="{3A2DBCB9-1D60-BD4C-AAC3-77FBD7AA51EA}" srcOrd="0" destOrd="0" parTransId="{059E81D2-74C8-604E-ADC7-A42E434C2836}" sibTransId="{3283D000-8FE4-6D47-8334-3B035BBF50D9}"/>
    <dgm:cxn modelId="{3095CD57-0F9A-274B-9345-5AF5DF50251F}" type="presParOf" srcId="{4C6C08E2-3639-B94D-9FB4-54E3D40EBA12}" destId="{15A3F1E9-F0C1-6645-A66A-C85E381C494D}" srcOrd="0" destOrd="0" presId="urn:microsoft.com/office/officeart/2005/8/layout/hProcess9"/>
    <dgm:cxn modelId="{02AED779-D9E2-1044-94AB-ECA6BBF3F309}" type="presParOf" srcId="{4C6C08E2-3639-B94D-9FB4-54E3D40EBA12}" destId="{445C875C-E4AB-2B49-A3F0-9B26F6D7CCAB}" srcOrd="1" destOrd="0" presId="urn:microsoft.com/office/officeart/2005/8/layout/hProcess9"/>
    <dgm:cxn modelId="{9DF42851-31C4-1E4E-800D-C2ED069A3DD7}" type="presParOf" srcId="{445C875C-E4AB-2B49-A3F0-9B26F6D7CCAB}" destId="{903B1846-C0BA-D847-BECC-08D42968BD67}" srcOrd="0" destOrd="0" presId="urn:microsoft.com/office/officeart/2005/8/layout/hProcess9"/>
    <dgm:cxn modelId="{A5941594-B98B-4A4E-ABF1-43032B9CE8FC}" type="presParOf" srcId="{445C875C-E4AB-2B49-A3F0-9B26F6D7CCAB}" destId="{035451FC-5E29-8E44-8629-569ED6138DC5}" srcOrd="1" destOrd="0" presId="urn:microsoft.com/office/officeart/2005/8/layout/hProcess9"/>
    <dgm:cxn modelId="{3FC3253B-A2EA-0C45-968C-3E6EE0865468}" type="presParOf" srcId="{445C875C-E4AB-2B49-A3F0-9B26F6D7CCAB}" destId="{BC07BD84-A73D-2742-8F60-3E4F0664A102}" srcOrd="2" destOrd="0" presId="urn:microsoft.com/office/officeart/2005/8/layout/hProcess9"/>
    <dgm:cxn modelId="{A7234073-AA29-8A4E-9496-46F16E56C842}" type="presParOf" srcId="{445C875C-E4AB-2B49-A3F0-9B26F6D7CCAB}" destId="{70B5579A-3279-5444-81D6-F65C7B7122EB}" srcOrd="3" destOrd="0" presId="urn:microsoft.com/office/officeart/2005/8/layout/hProcess9"/>
    <dgm:cxn modelId="{D58E7550-1AFF-C641-B348-B9237E23BBD8}" type="presParOf" srcId="{445C875C-E4AB-2B49-A3F0-9B26F6D7CCAB}" destId="{8CF1C410-F0CF-9E4F-B08B-27A2DE0A66BA}" srcOrd="4" destOrd="0" presId="urn:microsoft.com/office/officeart/2005/8/layout/hProcess9"/>
    <dgm:cxn modelId="{5DE66167-F375-4945-B782-0E6129572784}" type="presParOf" srcId="{445C875C-E4AB-2B49-A3F0-9B26F6D7CCAB}" destId="{4E254183-0ED9-C945-AD96-DA55E878048E}" srcOrd="5" destOrd="0" presId="urn:microsoft.com/office/officeart/2005/8/layout/hProcess9"/>
    <dgm:cxn modelId="{26978EEE-487A-F246-ABA8-E57C5AEAC3DD}" type="presParOf" srcId="{445C875C-E4AB-2B49-A3F0-9B26F6D7CCAB}" destId="{2C4F1607-980F-D940-8A4A-3EF65A39FDCD}" srcOrd="6" destOrd="0" presId="urn:microsoft.com/office/officeart/2005/8/layout/hProcess9"/>
    <dgm:cxn modelId="{BFB3BBDB-CD37-2448-9998-EEC6A37234B7}" type="presParOf" srcId="{445C875C-E4AB-2B49-A3F0-9B26F6D7CCAB}" destId="{13E4198D-2A22-AC43-88F7-02EF7947FD10}" srcOrd="7" destOrd="0" presId="urn:microsoft.com/office/officeart/2005/8/layout/hProcess9"/>
    <dgm:cxn modelId="{885864B8-BEB8-0243-9340-24B325225562}" type="presParOf" srcId="{445C875C-E4AB-2B49-A3F0-9B26F6D7CCAB}" destId="{2264F513-656E-4946-AFD1-7BA6184E61C1}" srcOrd="8" destOrd="0" presId="urn:microsoft.com/office/officeart/2005/8/layout/hProcess9"/>
    <dgm:cxn modelId="{096A91A7-16B2-D842-8FB7-BAC3996E543F}" type="presParOf" srcId="{445C875C-E4AB-2B49-A3F0-9B26F6D7CCAB}" destId="{0C9C4B11-4A50-A349-A244-36219DE6CEF5}" srcOrd="9" destOrd="0" presId="urn:microsoft.com/office/officeart/2005/8/layout/hProcess9"/>
    <dgm:cxn modelId="{CEBCE280-36AD-7448-86F5-E491BEF686A0}" type="presParOf" srcId="{445C875C-E4AB-2B49-A3F0-9B26F6D7CCAB}" destId="{5ECF8F6F-FCB7-F240-8F21-C104562771C3}" srcOrd="10" destOrd="0" presId="urn:microsoft.com/office/officeart/2005/8/layout/hProcess9"/>
    <dgm:cxn modelId="{BA0BA68E-15CF-E445-A7C9-C1AFADC15C64}" type="presParOf" srcId="{445C875C-E4AB-2B49-A3F0-9B26F6D7CCAB}" destId="{6961480C-8CBD-DE49-A68C-A1EA6E36D65D}" srcOrd="11" destOrd="0" presId="urn:microsoft.com/office/officeart/2005/8/layout/hProcess9"/>
    <dgm:cxn modelId="{D9A37708-800D-1E4B-A229-41196644CE1E}" type="presParOf" srcId="{445C875C-E4AB-2B49-A3F0-9B26F6D7CCAB}" destId="{D4B69E1E-D439-1E4A-B9FB-C70D72FF608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C9AE3-5BA0-3849-8200-BCAC84E17442}"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GB"/>
        </a:p>
      </dgm:t>
    </dgm:pt>
    <dgm:pt modelId="{C41BE37B-76B5-6848-A944-06BECE413857}">
      <dgm:prSet/>
      <dgm:spPr/>
      <dgm:t>
        <a:bodyPr/>
        <a:lstStyle/>
        <a:p>
          <a:r>
            <a:rPr lang="en-GB" dirty="0"/>
            <a:t>Pay equity</a:t>
          </a:r>
          <a:endParaRPr lang="en-FR"/>
        </a:p>
      </dgm:t>
    </dgm:pt>
    <dgm:pt modelId="{4E8C8407-09CF-2642-915F-5A2A89E49661}" type="parTrans" cxnId="{751B5D35-F2CB-5D48-84F5-5354436B78CD}">
      <dgm:prSet/>
      <dgm:spPr/>
      <dgm:t>
        <a:bodyPr/>
        <a:lstStyle/>
        <a:p>
          <a:endParaRPr lang="en-GB"/>
        </a:p>
      </dgm:t>
    </dgm:pt>
    <dgm:pt modelId="{485EFA1B-540A-474C-9C6E-D4EECF35F4FA}" type="sibTrans" cxnId="{751B5D35-F2CB-5D48-84F5-5354436B78CD}">
      <dgm:prSet/>
      <dgm:spPr/>
      <dgm:t>
        <a:bodyPr/>
        <a:lstStyle/>
        <a:p>
          <a:endParaRPr lang="en-GB"/>
        </a:p>
      </dgm:t>
    </dgm:pt>
    <dgm:pt modelId="{BF68CA07-30FD-5447-82D6-5EC84D6498BA}">
      <dgm:prSet/>
      <dgm:spPr/>
      <dgm:t>
        <a:bodyPr/>
        <a:lstStyle/>
        <a:p>
          <a:r>
            <a:rPr lang="en-GB" dirty="0"/>
            <a:t>Gender pay gap</a:t>
          </a:r>
          <a:endParaRPr lang="en-FR"/>
        </a:p>
      </dgm:t>
    </dgm:pt>
    <dgm:pt modelId="{327935A8-285B-8249-992C-C7057CD9BAAD}" type="parTrans" cxnId="{7E7433E4-C821-3644-863F-5D1A173F01AB}">
      <dgm:prSet/>
      <dgm:spPr/>
      <dgm:t>
        <a:bodyPr/>
        <a:lstStyle/>
        <a:p>
          <a:endParaRPr lang="en-GB"/>
        </a:p>
      </dgm:t>
    </dgm:pt>
    <dgm:pt modelId="{56825238-2944-FA4F-A20B-8F121CB76392}" type="sibTrans" cxnId="{7E7433E4-C821-3644-863F-5D1A173F01AB}">
      <dgm:prSet/>
      <dgm:spPr/>
      <dgm:t>
        <a:bodyPr/>
        <a:lstStyle/>
        <a:p>
          <a:endParaRPr lang="en-GB"/>
        </a:p>
      </dgm:t>
    </dgm:pt>
    <dgm:pt modelId="{E642E343-3E79-5F46-8DE3-09132372448C}">
      <dgm:prSet/>
      <dgm:spPr/>
      <dgm:t>
        <a:bodyPr/>
        <a:lstStyle/>
        <a:p>
          <a:r>
            <a:rPr lang="en-GB" dirty="0"/>
            <a:t>Equal pay for work of equal value</a:t>
          </a:r>
          <a:endParaRPr lang="en-FR"/>
        </a:p>
      </dgm:t>
    </dgm:pt>
    <dgm:pt modelId="{64D25AE9-E601-C148-BA0B-528F98178471}" type="parTrans" cxnId="{9C74C53D-F59B-3C45-88A1-5D68A3573980}">
      <dgm:prSet/>
      <dgm:spPr/>
      <dgm:t>
        <a:bodyPr/>
        <a:lstStyle/>
        <a:p>
          <a:endParaRPr lang="en-GB"/>
        </a:p>
      </dgm:t>
    </dgm:pt>
    <dgm:pt modelId="{0CC1BE36-80C9-7144-B776-1131F6AB2AF0}" type="sibTrans" cxnId="{9C74C53D-F59B-3C45-88A1-5D68A3573980}">
      <dgm:prSet/>
      <dgm:spPr/>
      <dgm:t>
        <a:bodyPr/>
        <a:lstStyle/>
        <a:p>
          <a:endParaRPr lang="en-GB"/>
        </a:p>
      </dgm:t>
    </dgm:pt>
    <dgm:pt modelId="{B0045DCF-6AC5-474C-9006-10CEE3016E17}" type="pres">
      <dgm:prSet presAssocID="{E10C9AE3-5BA0-3849-8200-BCAC84E17442}" presName="Name0" presStyleCnt="0">
        <dgm:presLayoutVars>
          <dgm:dir/>
          <dgm:resizeHandles val="exact"/>
        </dgm:presLayoutVars>
      </dgm:prSet>
      <dgm:spPr/>
    </dgm:pt>
    <dgm:pt modelId="{2B8806DA-8B89-D44B-B174-EA42596D4D84}" type="pres">
      <dgm:prSet presAssocID="{C41BE37B-76B5-6848-A944-06BECE413857}" presName="Name5" presStyleLbl="vennNode1" presStyleIdx="0" presStyleCnt="3" custLinFactNeighborX="-13957" custLinFactNeighborY="2785">
        <dgm:presLayoutVars>
          <dgm:bulletEnabled val="1"/>
        </dgm:presLayoutVars>
      </dgm:prSet>
      <dgm:spPr/>
    </dgm:pt>
    <dgm:pt modelId="{6F974280-C256-4348-A3CC-C6CD8CD423DD}" type="pres">
      <dgm:prSet presAssocID="{485EFA1B-540A-474C-9C6E-D4EECF35F4FA}" presName="space" presStyleCnt="0"/>
      <dgm:spPr/>
    </dgm:pt>
    <dgm:pt modelId="{DAD5C373-89A7-A841-8148-898953D2CFEE}" type="pres">
      <dgm:prSet presAssocID="{E642E343-3E79-5F46-8DE3-09132372448C}" presName="Name5" presStyleLbl="vennNode1" presStyleIdx="1" presStyleCnt="3">
        <dgm:presLayoutVars>
          <dgm:bulletEnabled val="1"/>
        </dgm:presLayoutVars>
      </dgm:prSet>
      <dgm:spPr/>
    </dgm:pt>
    <dgm:pt modelId="{FD4CF1FD-2BDB-A94B-8144-205C0AEA16E0}" type="pres">
      <dgm:prSet presAssocID="{0CC1BE36-80C9-7144-B776-1131F6AB2AF0}" presName="space" presStyleCnt="0"/>
      <dgm:spPr/>
    </dgm:pt>
    <dgm:pt modelId="{410FD36C-C77D-CC40-896D-C8BAA728DC26}" type="pres">
      <dgm:prSet presAssocID="{BF68CA07-30FD-5447-82D6-5EC84D6498BA}" presName="Name5" presStyleLbl="vennNode1" presStyleIdx="2" presStyleCnt="3">
        <dgm:presLayoutVars>
          <dgm:bulletEnabled val="1"/>
        </dgm:presLayoutVars>
      </dgm:prSet>
      <dgm:spPr/>
    </dgm:pt>
  </dgm:ptLst>
  <dgm:cxnLst>
    <dgm:cxn modelId="{751B5D35-F2CB-5D48-84F5-5354436B78CD}" srcId="{E10C9AE3-5BA0-3849-8200-BCAC84E17442}" destId="{C41BE37B-76B5-6848-A944-06BECE413857}" srcOrd="0" destOrd="0" parTransId="{4E8C8407-09CF-2642-915F-5A2A89E49661}" sibTransId="{485EFA1B-540A-474C-9C6E-D4EECF35F4FA}"/>
    <dgm:cxn modelId="{B9ECEF38-A7A3-1844-BC1E-5948E993C949}" type="presOf" srcId="{BF68CA07-30FD-5447-82D6-5EC84D6498BA}" destId="{410FD36C-C77D-CC40-896D-C8BAA728DC26}" srcOrd="0" destOrd="0" presId="urn:microsoft.com/office/officeart/2005/8/layout/venn3"/>
    <dgm:cxn modelId="{9C74C53D-F59B-3C45-88A1-5D68A3573980}" srcId="{E10C9AE3-5BA0-3849-8200-BCAC84E17442}" destId="{E642E343-3E79-5F46-8DE3-09132372448C}" srcOrd="1" destOrd="0" parTransId="{64D25AE9-E601-C148-BA0B-528F98178471}" sibTransId="{0CC1BE36-80C9-7144-B776-1131F6AB2AF0}"/>
    <dgm:cxn modelId="{1C735B40-6770-AB42-9728-DABD9DEB45D6}" type="presOf" srcId="{C41BE37B-76B5-6848-A944-06BECE413857}" destId="{2B8806DA-8B89-D44B-B174-EA42596D4D84}" srcOrd="0" destOrd="0" presId="urn:microsoft.com/office/officeart/2005/8/layout/venn3"/>
    <dgm:cxn modelId="{2CA3E074-5A2E-AA49-AA7C-1503CC209F2B}" type="presOf" srcId="{E10C9AE3-5BA0-3849-8200-BCAC84E17442}" destId="{B0045DCF-6AC5-474C-9006-10CEE3016E17}" srcOrd="0" destOrd="0" presId="urn:microsoft.com/office/officeart/2005/8/layout/venn3"/>
    <dgm:cxn modelId="{008EA775-84E0-DB46-AF63-769FDD205F0E}" type="presOf" srcId="{E642E343-3E79-5F46-8DE3-09132372448C}" destId="{DAD5C373-89A7-A841-8148-898953D2CFEE}" srcOrd="0" destOrd="0" presId="urn:microsoft.com/office/officeart/2005/8/layout/venn3"/>
    <dgm:cxn modelId="{7E7433E4-C821-3644-863F-5D1A173F01AB}" srcId="{E10C9AE3-5BA0-3849-8200-BCAC84E17442}" destId="{BF68CA07-30FD-5447-82D6-5EC84D6498BA}" srcOrd="2" destOrd="0" parTransId="{327935A8-285B-8249-992C-C7057CD9BAAD}" sibTransId="{56825238-2944-FA4F-A20B-8F121CB76392}"/>
    <dgm:cxn modelId="{D9DB2602-64EA-D44D-9B05-D645687C851A}" type="presParOf" srcId="{B0045DCF-6AC5-474C-9006-10CEE3016E17}" destId="{2B8806DA-8B89-D44B-B174-EA42596D4D84}" srcOrd="0" destOrd="0" presId="urn:microsoft.com/office/officeart/2005/8/layout/venn3"/>
    <dgm:cxn modelId="{EAE019A7-96F1-A545-BE35-0E1C5B98E38B}" type="presParOf" srcId="{B0045DCF-6AC5-474C-9006-10CEE3016E17}" destId="{6F974280-C256-4348-A3CC-C6CD8CD423DD}" srcOrd="1" destOrd="0" presId="urn:microsoft.com/office/officeart/2005/8/layout/venn3"/>
    <dgm:cxn modelId="{D1ED4D22-03AA-2749-A000-0DA298AD93DE}" type="presParOf" srcId="{B0045DCF-6AC5-474C-9006-10CEE3016E17}" destId="{DAD5C373-89A7-A841-8148-898953D2CFEE}" srcOrd="2" destOrd="0" presId="urn:microsoft.com/office/officeart/2005/8/layout/venn3"/>
    <dgm:cxn modelId="{D1FE8479-E30E-424B-AA77-B4324797B625}" type="presParOf" srcId="{B0045DCF-6AC5-474C-9006-10CEE3016E17}" destId="{FD4CF1FD-2BDB-A94B-8144-205C0AEA16E0}" srcOrd="3" destOrd="0" presId="urn:microsoft.com/office/officeart/2005/8/layout/venn3"/>
    <dgm:cxn modelId="{0F00CBC2-9E4D-6246-854F-98ABBFF218A4}" type="presParOf" srcId="{B0045DCF-6AC5-474C-9006-10CEE3016E17}" destId="{410FD36C-C77D-CC40-896D-C8BAA728DC26}" srcOrd="4"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0DA0D-317C-6044-B363-506397C04151}" type="doc">
      <dgm:prSet loTypeId="urn:microsoft.com/office/officeart/2005/8/layout/default" loCatId="relationship" qsTypeId="urn:microsoft.com/office/officeart/2005/8/quickstyle/simple1" qsCatId="simple" csTypeId="urn:microsoft.com/office/officeart/2005/8/colors/accent1_2" csCatId="accent1" phldr="1"/>
      <dgm:spPr/>
      <dgm:t>
        <a:bodyPr/>
        <a:lstStyle/>
        <a:p>
          <a:endParaRPr lang="en-GB"/>
        </a:p>
      </dgm:t>
    </dgm:pt>
    <dgm:pt modelId="{15BD53EC-67BB-824C-9E6E-0EF1851BA6E8}">
      <dgm:prSet/>
      <dgm:spPr/>
      <dgm:t>
        <a:bodyPr/>
        <a:lstStyle/>
        <a:p>
          <a:r>
            <a:rPr lang="en-GB" dirty="0"/>
            <a:t>1. Raising the floor through living wages </a:t>
          </a:r>
          <a:endParaRPr lang="en-FR"/>
        </a:p>
      </dgm:t>
    </dgm:pt>
    <dgm:pt modelId="{567DDA6C-3906-F940-89A8-BB1DD8157441}" type="parTrans" cxnId="{D8193E21-964B-DE42-ACCA-FA314EC5C2BE}">
      <dgm:prSet/>
      <dgm:spPr/>
      <dgm:t>
        <a:bodyPr/>
        <a:lstStyle/>
        <a:p>
          <a:endParaRPr lang="en-GB"/>
        </a:p>
      </dgm:t>
    </dgm:pt>
    <dgm:pt modelId="{4BAEFAF4-C73C-FF44-A97E-DF6475B4A1F1}" type="sibTrans" cxnId="{D8193E21-964B-DE42-ACCA-FA314EC5C2BE}">
      <dgm:prSet/>
      <dgm:spPr/>
      <dgm:t>
        <a:bodyPr/>
        <a:lstStyle/>
        <a:p>
          <a:endParaRPr lang="en-GB"/>
        </a:p>
      </dgm:t>
    </dgm:pt>
    <dgm:pt modelId="{FEBFCAE6-1B4C-5645-928E-55005552948E}">
      <dgm:prSet/>
      <dgm:spPr/>
      <dgm:t>
        <a:bodyPr/>
        <a:lstStyle/>
        <a:p>
          <a:r>
            <a:rPr lang="en-GB" dirty="0"/>
            <a:t>2. Bargaining to end low pay in female dominated sectors</a:t>
          </a:r>
          <a:endParaRPr lang="en-FR"/>
        </a:p>
      </dgm:t>
    </dgm:pt>
    <dgm:pt modelId="{970AB569-40AE-204F-A023-B2A5F18082A8}" type="parTrans" cxnId="{088EF6BF-20DE-3744-9F6F-F28C7FFA540E}">
      <dgm:prSet/>
      <dgm:spPr/>
      <dgm:t>
        <a:bodyPr/>
        <a:lstStyle/>
        <a:p>
          <a:endParaRPr lang="en-GB"/>
        </a:p>
      </dgm:t>
    </dgm:pt>
    <dgm:pt modelId="{2F1A2361-C015-174B-A9C4-978D8ED3FADD}" type="sibTrans" cxnId="{088EF6BF-20DE-3744-9F6F-F28C7FFA540E}">
      <dgm:prSet/>
      <dgm:spPr/>
      <dgm:t>
        <a:bodyPr/>
        <a:lstStyle/>
        <a:p>
          <a:endParaRPr lang="en-GB"/>
        </a:p>
      </dgm:t>
    </dgm:pt>
    <dgm:pt modelId="{FFF51E9C-6A34-CC41-9B0A-E4CDB6F49B7F}">
      <dgm:prSet/>
      <dgm:spPr/>
      <dgm:t>
        <a:bodyPr/>
        <a:lstStyle/>
        <a:p>
          <a:r>
            <a:rPr lang="en-GB" dirty="0"/>
            <a:t>4. Gender-neutral job evaluation, with union involvement </a:t>
          </a:r>
          <a:endParaRPr lang="en-FR"/>
        </a:p>
      </dgm:t>
    </dgm:pt>
    <dgm:pt modelId="{F3CD96DB-488A-994B-8F1E-2A7F19EF6436}" type="parTrans" cxnId="{5901982C-1FA9-374E-AC83-124215F918CF}">
      <dgm:prSet/>
      <dgm:spPr/>
      <dgm:t>
        <a:bodyPr/>
        <a:lstStyle/>
        <a:p>
          <a:endParaRPr lang="en-GB"/>
        </a:p>
      </dgm:t>
    </dgm:pt>
    <dgm:pt modelId="{CDDD24A2-657A-2D4D-BD93-B9655D333A94}" type="sibTrans" cxnId="{5901982C-1FA9-374E-AC83-124215F918CF}">
      <dgm:prSet/>
      <dgm:spPr/>
      <dgm:t>
        <a:bodyPr/>
        <a:lstStyle/>
        <a:p>
          <a:endParaRPr lang="en-GB"/>
        </a:p>
      </dgm:t>
    </dgm:pt>
    <dgm:pt modelId="{BCAF8346-5F13-D340-A95A-B61AF98F8FBD}">
      <dgm:prSet/>
      <dgm:spPr/>
      <dgm:t>
        <a:bodyPr/>
        <a:lstStyle/>
        <a:p>
          <a:r>
            <a:rPr lang="en-GB" dirty="0"/>
            <a:t>5. Pay transparency and strategies to close the gender pay gap</a:t>
          </a:r>
          <a:endParaRPr lang="en-FR"/>
        </a:p>
      </dgm:t>
    </dgm:pt>
    <dgm:pt modelId="{CB9F83CA-04F9-A441-B1EB-654A67E28527}" type="parTrans" cxnId="{3158C925-CFBA-5C4B-B248-F6DE587FB8CD}">
      <dgm:prSet/>
      <dgm:spPr/>
      <dgm:t>
        <a:bodyPr/>
        <a:lstStyle/>
        <a:p>
          <a:endParaRPr lang="en-GB"/>
        </a:p>
      </dgm:t>
    </dgm:pt>
    <dgm:pt modelId="{02392E2E-4CF3-1B4A-A836-DC379B06B3D2}" type="sibTrans" cxnId="{3158C925-CFBA-5C4B-B248-F6DE587FB8CD}">
      <dgm:prSet/>
      <dgm:spPr/>
      <dgm:t>
        <a:bodyPr/>
        <a:lstStyle/>
        <a:p>
          <a:endParaRPr lang="en-GB"/>
        </a:p>
      </dgm:t>
    </dgm:pt>
    <dgm:pt modelId="{18BF0829-1B85-584D-9E05-CA709437719F}" type="pres">
      <dgm:prSet presAssocID="{B850DA0D-317C-6044-B363-506397C04151}" presName="diagram" presStyleCnt="0">
        <dgm:presLayoutVars>
          <dgm:dir/>
          <dgm:resizeHandles val="exact"/>
        </dgm:presLayoutVars>
      </dgm:prSet>
      <dgm:spPr/>
    </dgm:pt>
    <dgm:pt modelId="{05A8F845-79FC-4E4A-9184-A892ACBCF267}" type="pres">
      <dgm:prSet presAssocID="{15BD53EC-67BB-824C-9E6E-0EF1851BA6E8}" presName="node" presStyleLbl="node1" presStyleIdx="0" presStyleCnt="4">
        <dgm:presLayoutVars>
          <dgm:bulletEnabled val="1"/>
        </dgm:presLayoutVars>
      </dgm:prSet>
      <dgm:spPr/>
    </dgm:pt>
    <dgm:pt modelId="{7768A609-B789-994B-A668-ED7632558A25}" type="pres">
      <dgm:prSet presAssocID="{4BAEFAF4-C73C-FF44-A97E-DF6475B4A1F1}" presName="sibTrans" presStyleCnt="0"/>
      <dgm:spPr/>
    </dgm:pt>
    <dgm:pt modelId="{A67B1451-BDF3-6449-9779-7C662727B32F}" type="pres">
      <dgm:prSet presAssocID="{FEBFCAE6-1B4C-5645-928E-55005552948E}" presName="node" presStyleLbl="node1" presStyleIdx="1" presStyleCnt="4">
        <dgm:presLayoutVars>
          <dgm:bulletEnabled val="1"/>
        </dgm:presLayoutVars>
      </dgm:prSet>
      <dgm:spPr/>
    </dgm:pt>
    <dgm:pt modelId="{6D8626AC-FF76-A842-86D5-7A24F52656D6}" type="pres">
      <dgm:prSet presAssocID="{2F1A2361-C015-174B-A9C4-978D8ED3FADD}" presName="sibTrans" presStyleCnt="0"/>
      <dgm:spPr/>
    </dgm:pt>
    <dgm:pt modelId="{ACB1317C-5202-C240-B9FD-8D96182ED2AE}" type="pres">
      <dgm:prSet presAssocID="{FFF51E9C-6A34-CC41-9B0A-E4CDB6F49B7F}" presName="node" presStyleLbl="node1" presStyleIdx="2" presStyleCnt="4">
        <dgm:presLayoutVars>
          <dgm:bulletEnabled val="1"/>
        </dgm:presLayoutVars>
      </dgm:prSet>
      <dgm:spPr/>
    </dgm:pt>
    <dgm:pt modelId="{B2043AF7-0BE6-D043-9C4C-EC1DA4034B49}" type="pres">
      <dgm:prSet presAssocID="{CDDD24A2-657A-2D4D-BD93-B9655D333A94}" presName="sibTrans" presStyleCnt="0"/>
      <dgm:spPr/>
    </dgm:pt>
    <dgm:pt modelId="{CC4677BE-4A06-5E4C-94ED-995D474D0C6F}" type="pres">
      <dgm:prSet presAssocID="{BCAF8346-5F13-D340-A95A-B61AF98F8FBD}" presName="node" presStyleLbl="node1" presStyleIdx="3" presStyleCnt="4">
        <dgm:presLayoutVars>
          <dgm:bulletEnabled val="1"/>
        </dgm:presLayoutVars>
      </dgm:prSet>
      <dgm:spPr/>
    </dgm:pt>
  </dgm:ptLst>
  <dgm:cxnLst>
    <dgm:cxn modelId="{117C6C16-CC97-404C-8AD1-C34F153CE70F}" type="presOf" srcId="{BCAF8346-5F13-D340-A95A-B61AF98F8FBD}" destId="{CC4677BE-4A06-5E4C-94ED-995D474D0C6F}" srcOrd="0" destOrd="0" presId="urn:microsoft.com/office/officeart/2005/8/layout/default"/>
    <dgm:cxn modelId="{D8193E21-964B-DE42-ACCA-FA314EC5C2BE}" srcId="{B850DA0D-317C-6044-B363-506397C04151}" destId="{15BD53EC-67BB-824C-9E6E-0EF1851BA6E8}" srcOrd="0" destOrd="0" parTransId="{567DDA6C-3906-F940-89A8-BB1DD8157441}" sibTransId="{4BAEFAF4-C73C-FF44-A97E-DF6475B4A1F1}"/>
    <dgm:cxn modelId="{3158C925-CFBA-5C4B-B248-F6DE587FB8CD}" srcId="{B850DA0D-317C-6044-B363-506397C04151}" destId="{BCAF8346-5F13-D340-A95A-B61AF98F8FBD}" srcOrd="3" destOrd="0" parTransId="{CB9F83CA-04F9-A441-B1EB-654A67E28527}" sibTransId="{02392E2E-4CF3-1B4A-A836-DC379B06B3D2}"/>
    <dgm:cxn modelId="{5901982C-1FA9-374E-AC83-124215F918CF}" srcId="{B850DA0D-317C-6044-B363-506397C04151}" destId="{FFF51E9C-6A34-CC41-9B0A-E4CDB6F49B7F}" srcOrd="2" destOrd="0" parTransId="{F3CD96DB-488A-994B-8F1E-2A7F19EF6436}" sibTransId="{CDDD24A2-657A-2D4D-BD93-B9655D333A94}"/>
    <dgm:cxn modelId="{61AD4D43-DE94-C844-845E-BB148F7F64AB}" type="presOf" srcId="{FFF51E9C-6A34-CC41-9B0A-E4CDB6F49B7F}" destId="{ACB1317C-5202-C240-B9FD-8D96182ED2AE}" srcOrd="0" destOrd="0" presId="urn:microsoft.com/office/officeart/2005/8/layout/default"/>
    <dgm:cxn modelId="{7A408693-C8F7-BD4C-B3FA-ECA38CA4A163}" type="presOf" srcId="{FEBFCAE6-1B4C-5645-928E-55005552948E}" destId="{A67B1451-BDF3-6449-9779-7C662727B32F}" srcOrd="0" destOrd="0" presId="urn:microsoft.com/office/officeart/2005/8/layout/default"/>
    <dgm:cxn modelId="{D596AAA7-874D-E64B-8549-D38B32309485}" type="presOf" srcId="{B850DA0D-317C-6044-B363-506397C04151}" destId="{18BF0829-1B85-584D-9E05-CA709437719F}" srcOrd="0" destOrd="0" presId="urn:microsoft.com/office/officeart/2005/8/layout/default"/>
    <dgm:cxn modelId="{535A90B3-92DA-074A-A7FE-21323B5063D6}" type="presOf" srcId="{15BD53EC-67BB-824C-9E6E-0EF1851BA6E8}" destId="{05A8F845-79FC-4E4A-9184-A892ACBCF267}" srcOrd="0" destOrd="0" presId="urn:microsoft.com/office/officeart/2005/8/layout/default"/>
    <dgm:cxn modelId="{088EF6BF-20DE-3744-9F6F-F28C7FFA540E}" srcId="{B850DA0D-317C-6044-B363-506397C04151}" destId="{FEBFCAE6-1B4C-5645-928E-55005552948E}" srcOrd="1" destOrd="0" parTransId="{970AB569-40AE-204F-A023-B2A5F18082A8}" sibTransId="{2F1A2361-C015-174B-A9C4-978D8ED3FADD}"/>
    <dgm:cxn modelId="{3B983CC3-A974-8F4F-A48A-01193D1287A7}" type="presParOf" srcId="{18BF0829-1B85-584D-9E05-CA709437719F}" destId="{05A8F845-79FC-4E4A-9184-A892ACBCF267}" srcOrd="0" destOrd="0" presId="urn:microsoft.com/office/officeart/2005/8/layout/default"/>
    <dgm:cxn modelId="{35A7090D-DFA5-934E-8E0F-DD28FF26EC1E}" type="presParOf" srcId="{18BF0829-1B85-584D-9E05-CA709437719F}" destId="{7768A609-B789-994B-A668-ED7632558A25}" srcOrd="1" destOrd="0" presId="urn:microsoft.com/office/officeart/2005/8/layout/default"/>
    <dgm:cxn modelId="{F7B19C27-2BB6-D04C-BA65-E31556DA21EC}" type="presParOf" srcId="{18BF0829-1B85-584D-9E05-CA709437719F}" destId="{A67B1451-BDF3-6449-9779-7C662727B32F}" srcOrd="2" destOrd="0" presId="urn:microsoft.com/office/officeart/2005/8/layout/default"/>
    <dgm:cxn modelId="{058055E4-CA5C-1A45-ADFC-77AFE9F02303}" type="presParOf" srcId="{18BF0829-1B85-584D-9E05-CA709437719F}" destId="{6D8626AC-FF76-A842-86D5-7A24F52656D6}" srcOrd="3" destOrd="0" presId="urn:microsoft.com/office/officeart/2005/8/layout/default"/>
    <dgm:cxn modelId="{42DB9980-C0F1-9449-BF43-A1883D32637B}" type="presParOf" srcId="{18BF0829-1B85-584D-9E05-CA709437719F}" destId="{ACB1317C-5202-C240-B9FD-8D96182ED2AE}" srcOrd="4" destOrd="0" presId="urn:microsoft.com/office/officeart/2005/8/layout/default"/>
    <dgm:cxn modelId="{6C52077C-553A-EF4D-A0E8-6A14FE9EE98C}" type="presParOf" srcId="{18BF0829-1B85-584D-9E05-CA709437719F}" destId="{B2043AF7-0BE6-D043-9C4C-EC1DA4034B49}" srcOrd="5" destOrd="0" presId="urn:microsoft.com/office/officeart/2005/8/layout/default"/>
    <dgm:cxn modelId="{7CCB1055-2B2E-3744-8EB1-3E0A59FDCA3D}" type="presParOf" srcId="{18BF0829-1B85-584D-9E05-CA709437719F}" destId="{CC4677BE-4A06-5E4C-94ED-995D474D0C6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3F1E9-F0C1-6645-A66A-C85E381C494D}">
      <dsp:nvSpPr>
        <dsp:cNvPr id="0" name=""/>
        <dsp:cNvSpPr/>
      </dsp:nvSpPr>
      <dsp:spPr>
        <a:xfrm>
          <a:off x="788670"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B1846-C0BA-D847-BECC-08D42968BD67}">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FR" sz="1500" kern="1200" dirty="0"/>
            <a:t>Module 1: Introductions and ice breakers</a:t>
          </a:r>
        </a:p>
      </dsp:txBody>
      <dsp:txXfrm>
        <a:off x="71205" y="1375708"/>
        <a:ext cx="1299632" cy="1599921"/>
      </dsp:txXfrm>
    </dsp:sp>
    <dsp:sp modelId="{BC07BD84-A73D-2742-8F60-3E4F0664A102}">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FR" sz="1500" kern="1200" dirty="0"/>
            <a:t>Module 2. Understanding pay equity and why it is a trade union issue</a:t>
          </a:r>
        </a:p>
      </dsp:txBody>
      <dsp:txXfrm>
        <a:off x="1583464" y="1375708"/>
        <a:ext cx="1299632" cy="1599921"/>
      </dsp:txXfrm>
    </dsp:sp>
    <dsp:sp modelId="{8CF1C410-F0CF-9E4F-B08B-27A2DE0A66BA}">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FR" sz="1500" kern="1200" dirty="0"/>
            <a:t>Module 3. Pay transparency and gender pay gap reporting </a:t>
          </a:r>
        </a:p>
      </dsp:txBody>
      <dsp:txXfrm>
        <a:off x="3095724" y="1375708"/>
        <a:ext cx="1299632" cy="1599921"/>
      </dsp:txXfrm>
    </dsp:sp>
    <dsp:sp modelId="{2C4F1607-980F-D940-8A4A-3EF65A39FDCD}">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FR" sz="1500" kern="1200" dirty="0"/>
            <a:t>Module 4. Gender-neutral job evaluation </a:t>
          </a:r>
        </a:p>
      </dsp:txBody>
      <dsp:txXfrm>
        <a:off x="4607983" y="1375708"/>
        <a:ext cx="1299632" cy="1599921"/>
      </dsp:txXfrm>
    </dsp:sp>
    <dsp:sp modelId="{2264F513-656E-4946-AFD1-7BA6184E61C1}">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FR" sz="1500" kern="1200" dirty="0"/>
            <a:t>Module 5. Living wages and ending women’s low pay</a:t>
          </a:r>
        </a:p>
      </dsp:txBody>
      <dsp:txXfrm>
        <a:off x="6120242" y="1375708"/>
        <a:ext cx="1299632" cy="1599921"/>
      </dsp:txXfrm>
    </dsp:sp>
    <dsp:sp modelId="{5ECF8F6F-FCB7-F240-8F21-C104562771C3}">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Module 6. Bargaining for pay equity</a:t>
          </a:r>
        </a:p>
      </dsp:txBody>
      <dsp:txXfrm>
        <a:off x="7632502" y="1375708"/>
        <a:ext cx="1299632" cy="1599921"/>
      </dsp:txXfrm>
    </dsp:sp>
    <dsp:sp modelId="{D4B69E1E-D439-1E4A-B9FB-C70D72FF608F}">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Module 7. Next steps and evaluation</a:t>
          </a:r>
        </a:p>
      </dsp:txBody>
      <dsp:txXfrm>
        <a:off x="9144761" y="1375708"/>
        <a:ext cx="1299632" cy="159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06DA-8B89-D44B-B174-EA42596D4D84}">
      <dsp:nvSpPr>
        <dsp:cNvPr id="0" name=""/>
        <dsp:cNvSpPr/>
      </dsp:nvSpPr>
      <dsp:spPr>
        <a:xfrm>
          <a:off x="0" y="9327"/>
          <a:ext cx="1889810" cy="1889810"/>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4003" tIns="27940" rIns="104003" bIns="27940" numCol="1" spcCol="1270" anchor="ctr" anchorCtr="0">
          <a:noAutofit/>
        </a:bodyPr>
        <a:lstStyle/>
        <a:p>
          <a:pPr marL="0" lvl="0" indent="0" algn="ctr" defTabSz="977900">
            <a:lnSpc>
              <a:spcPct val="90000"/>
            </a:lnSpc>
            <a:spcBef>
              <a:spcPct val="0"/>
            </a:spcBef>
            <a:spcAft>
              <a:spcPct val="35000"/>
            </a:spcAft>
            <a:buNone/>
          </a:pPr>
          <a:r>
            <a:rPr lang="en-GB" sz="2200" kern="1200" dirty="0"/>
            <a:t>Pay equity</a:t>
          </a:r>
          <a:endParaRPr lang="en-FR" sz="2200" kern="1200"/>
        </a:p>
      </dsp:txBody>
      <dsp:txXfrm>
        <a:off x="276756" y="286083"/>
        <a:ext cx="1336298" cy="1336298"/>
      </dsp:txXfrm>
    </dsp:sp>
    <dsp:sp modelId="{DAD5C373-89A7-A841-8148-898953D2CFEE}">
      <dsp:nvSpPr>
        <dsp:cNvPr id="0" name=""/>
        <dsp:cNvSpPr/>
      </dsp:nvSpPr>
      <dsp:spPr>
        <a:xfrm>
          <a:off x="1514009" y="4663"/>
          <a:ext cx="1889810" cy="1889810"/>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4003" tIns="27940" rIns="104003" bIns="27940" numCol="1" spcCol="1270" anchor="ctr" anchorCtr="0">
          <a:noAutofit/>
        </a:bodyPr>
        <a:lstStyle/>
        <a:p>
          <a:pPr marL="0" lvl="0" indent="0" algn="ctr" defTabSz="977900">
            <a:lnSpc>
              <a:spcPct val="90000"/>
            </a:lnSpc>
            <a:spcBef>
              <a:spcPct val="0"/>
            </a:spcBef>
            <a:spcAft>
              <a:spcPct val="35000"/>
            </a:spcAft>
            <a:buNone/>
          </a:pPr>
          <a:r>
            <a:rPr lang="en-GB" sz="2200" kern="1200" dirty="0"/>
            <a:t>Equal pay for work of equal value</a:t>
          </a:r>
          <a:endParaRPr lang="en-FR" sz="2200" kern="1200"/>
        </a:p>
      </dsp:txBody>
      <dsp:txXfrm>
        <a:off x="1790765" y="281419"/>
        <a:ext cx="1336298" cy="1336298"/>
      </dsp:txXfrm>
    </dsp:sp>
    <dsp:sp modelId="{410FD36C-C77D-CC40-896D-C8BAA728DC26}">
      <dsp:nvSpPr>
        <dsp:cNvPr id="0" name=""/>
        <dsp:cNvSpPr/>
      </dsp:nvSpPr>
      <dsp:spPr>
        <a:xfrm>
          <a:off x="3025858" y="4663"/>
          <a:ext cx="1889810" cy="1889810"/>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4003" tIns="27940" rIns="104003" bIns="27940" numCol="1" spcCol="1270" anchor="ctr" anchorCtr="0">
          <a:noAutofit/>
        </a:bodyPr>
        <a:lstStyle/>
        <a:p>
          <a:pPr marL="0" lvl="0" indent="0" algn="ctr" defTabSz="977900">
            <a:lnSpc>
              <a:spcPct val="90000"/>
            </a:lnSpc>
            <a:spcBef>
              <a:spcPct val="0"/>
            </a:spcBef>
            <a:spcAft>
              <a:spcPct val="35000"/>
            </a:spcAft>
            <a:buNone/>
          </a:pPr>
          <a:r>
            <a:rPr lang="en-GB" sz="2200" kern="1200" dirty="0"/>
            <a:t>Gender pay gap</a:t>
          </a:r>
          <a:endParaRPr lang="en-FR" sz="2200" kern="1200"/>
        </a:p>
      </dsp:txBody>
      <dsp:txXfrm>
        <a:off x="3302614" y="281419"/>
        <a:ext cx="1336298" cy="1336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8F845-79FC-4E4A-9184-A892ACBCF267}">
      <dsp:nvSpPr>
        <dsp:cNvPr id="0" name=""/>
        <dsp:cNvSpPr/>
      </dsp:nvSpPr>
      <dsp:spPr>
        <a:xfrm>
          <a:off x="1471141" y="1522"/>
          <a:ext cx="3692869" cy="2215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1. Raising the floor through living wages </a:t>
          </a:r>
          <a:endParaRPr lang="en-FR" sz="3400" kern="1200"/>
        </a:p>
      </dsp:txBody>
      <dsp:txXfrm>
        <a:off x="1471141" y="1522"/>
        <a:ext cx="3692869" cy="2215721"/>
      </dsp:txXfrm>
    </dsp:sp>
    <dsp:sp modelId="{A67B1451-BDF3-6449-9779-7C662727B32F}">
      <dsp:nvSpPr>
        <dsp:cNvPr id="0" name=""/>
        <dsp:cNvSpPr/>
      </dsp:nvSpPr>
      <dsp:spPr>
        <a:xfrm>
          <a:off x="5533297" y="1522"/>
          <a:ext cx="3692869" cy="2215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2. Bargaining to end low pay in female dominated sectors</a:t>
          </a:r>
          <a:endParaRPr lang="en-FR" sz="3400" kern="1200"/>
        </a:p>
      </dsp:txBody>
      <dsp:txXfrm>
        <a:off x="5533297" y="1522"/>
        <a:ext cx="3692869" cy="2215721"/>
      </dsp:txXfrm>
    </dsp:sp>
    <dsp:sp modelId="{ACB1317C-5202-C240-B9FD-8D96182ED2AE}">
      <dsp:nvSpPr>
        <dsp:cNvPr id="0" name=""/>
        <dsp:cNvSpPr/>
      </dsp:nvSpPr>
      <dsp:spPr>
        <a:xfrm>
          <a:off x="1471141" y="2586530"/>
          <a:ext cx="3692869" cy="2215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4. Gender-neutral job evaluation, with union involvement </a:t>
          </a:r>
          <a:endParaRPr lang="en-FR" sz="3400" kern="1200"/>
        </a:p>
      </dsp:txBody>
      <dsp:txXfrm>
        <a:off x="1471141" y="2586530"/>
        <a:ext cx="3692869" cy="2215721"/>
      </dsp:txXfrm>
    </dsp:sp>
    <dsp:sp modelId="{CC4677BE-4A06-5E4C-94ED-995D474D0C6F}">
      <dsp:nvSpPr>
        <dsp:cNvPr id="0" name=""/>
        <dsp:cNvSpPr/>
      </dsp:nvSpPr>
      <dsp:spPr>
        <a:xfrm>
          <a:off x="5533297" y="2586530"/>
          <a:ext cx="3692869" cy="2215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5. Pay transparency and strategies to close the gender pay gap</a:t>
          </a:r>
          <a:endParaRPr lang="en-FR" sz="3400" kern="1200"/>
        </a:p>
      </dsp:txBody>
      <dsp:txXfrm>
        <a:off x="5533297" y="2586530"/>
        <a:ext cx="3692869" cy="22157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68FE-C58A-4B46-8897-B5B775AD6F74}" type="datetimeFigureOut">
              <a:rPr lang="en-GB" smtClean="0"/>
              <a:t>07/03/2025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0B11F-D52D-AD48-B371-4135C5E8E89A}" type="slidenum">
              <a:rPr lang="en-GB" smtClean="0"/>
              <a:t>‹#›</a:t>
            </a:fld>
            <a:endParaRPr lang="en-GB" dirty="0"/>
          </a:p>
        </p:txBody>
      </p:sp>
    </p:spTree>
    <p:extLst>
      <p:ext uri="{BB962C8B-B14F-4D97-AF65-F5344CB8AC3E}">
        <p14:creationId xmlns:p14="http://schemas.microsoft.com/office/powerpoint/2010/main" val="410206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ilo.org/sites/default/files/wcmsp5/groups/public/@ed_norm/@declaration/documents/publication/wcms_122372.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books/2019/nov/02/smashing-the-patriarchy-why-theres-nothing-natural-about-male-supremac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guardian.com/news/2018/jun/22/the-age-of-patriarchy-how-an-unfashionable-idea-became-a-rallying-cry-for-feminism-toda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facilitators/tutors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slides accompany the separate guide for facilitators/tutors: </a:t>
            </a:r>
            <a:r>
              <a:rPr lang="en-GB" b="0" i="1" dirty="0"/>
              <a:t>IndustriALL Pay Equity Training Materials</a:t>
            </a:r>
            <a:r>
              <a:rPr lang="en-GB" b="0" dirty="0"/>
              <a:t>, which gives further information about running the training, detailed information about activities and briefings on key issues covered in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IndustriALL Pay Equity Toolkit should also be used as a reference throughout the training. All participants should have a copy: The training complements the IndustriALL Pay Equity Toolkit (available in English, French, Spanish and Turkish): https://</a:t>
            </a:r>
            <a:r>
              <a:rPr lang="en-GB" b="0" dirty="0" err="1"/>
              <a:t>www.industriall-union.org</a:t>
            </a:r>
            <a:r>
              <a:rPr lang="en-GB" b="0" dirty="0"/>
              <a:t>/5-steps-for-trade-unions-to-close-the-gender-pay-gap</a:t>
            </a:r>
          </a:p>
          <a:p>
            <a:endParaRPr lang="en-GB" b="0" dirty="0"/>
          </a:p>
          <a:p>
            <a:r>
              <a:rPr lang="en-GB" b="0" dirty="0"/>
              <a:t>Target group: The </a:t>
            </a:r>
            <a:r>
              <a:rPr lang="en-GB" dirty="0"/>
              <a:t>Pay Equity training modules are aimed at IndustriALL’s staff and IndustriALL’s affiliated unions. </a:t>
            </a:r>
          </a:p>
          <a:p>
            <a:endParaRPr lang="en-GB" b="1" dirty="0"/>
          </a:p>
          <a:p>
            <a:r>
              <a:rPr lang="en-GB" b="1" dirty="0"/>
              <a:t>Tutors/facilitators can adapt the training materials to the sector, regional and/or national context, for example, by compiling any relevant official data, reports or union actions.</a:t>
            </a:r>
          </a:p>
          <a:p>
            <a:endParaRPr lang="en-GB" b="1"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1</a:t>
            </a:fld>
            <a:endParaRPr lang="en-GB" dirty="0"/>
          </a:p>
        </p:txBody>
      </p:sp>
    </p:spTree>
    <p:extLst>
      <p:ext uri="{BB962C8B-B14F-4D97-AF65-F5344CB8AC3E}">
        <p14:creationId xmlns:p14="http://schemas.microsoft.com/office/powerpoint/2010/main" val="269956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foundersgrotesk"/>
              </a:rPr>
              <a:t>The first image refers to equality of treatment is achieving equal treatment equal opportunity for everyone. This image assumes that everyone benefits from the same supports; all of the boxes are equal in size, however, they do not accommodate everyone equally. There is still one person who is unable to see the game with the box as a support. </a:t>
            </a:r>
            <a:r>
              <a:rPr lang="en-GB" b="1" dirty="0"/>
              <a:t>Formal equality: </a:t>
            </a:r>
            <a:r>
              <a:rPr lang="en-GB" dirty="0"/>
              <a:t>treating everyone the same (equality of opportunity)</a:t>
            </a:r>
            <a:endParaRPr lang="en-GB" b="1" dirty="0"/>
          </a:p>
          <a:p>
            <a:pPr>
              <a:buFontTx/>
              <a:buNone/>
            </a:pPr>
            <a:endParaRPr lang="en-GB" b="0" i="0" dirty="0">
              <a:solidFill>
                <a:srgbClr val="000000"/>
              </a:solidFill>
              <a:effectLst/>
              <a:latin typeface="founders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foundersgrotesk"/>
              </a:rPr>
              <a:t>In the second image: When we achieve equality in a genuine way, everyone gets the supports they need. </a:t>
            </a:r>
            <a:r>
              <a:rPr lang="en-GB" dirty="0"/>
              <a:t>Gender equity is the process to achieve gender equality; it recognizes that women are often not in the same starting position as men and that differential treatment may be required “to catch up”. T</a:t>
            </a:r>
            <a:r>
              <a:rPr lang="en-GB" b="0" i="0" dirty="0">
                <a:solidFill>
                  <a:srgbClr val="000000"/>
                </a:solidFill>
                <a:effectLst/>
                <a:latin typeface="foundersgrotesk"/>
              </a:rPr>
              <a:t>his leads to </a:t>
            </a:r>
            <a:r>
              <a:rPr lang="en-GB" b="1" dirty="0"/>
              <a:t>Substantive equality: </a:t>
            </a:r>
            <a:r>
              <a:rPr lang="en-GB" dirty="0"/>
              <a:t>goes beyond equality of opportunity to take account of structural causes of gender inequalities (takes sex, race, ethnicity etc. into account)</a:t>
            </a:r>
          </a:p>
          <a:p>
            <a:pPr>
              <a:buFontTx/>
              <a:buChar char="-"/>
            </a:pPr>
            <a:endParaRPr lang="en-GB" b="0" i="0" dirty="0">
              <a:solidFill>
                <a:srgbClr val="000000"/>
              </a:solidFill>
              <a:effectLst/>
              <a:latin typeface="foundersgrotesk"/>
            </a:endParaRPr>
          </a:p>
          <a:p>
            <a:pPr>
              <a:buFontTx/>
              <a:buChar char="-"/>
            </a:pPr>
            <a:endParaRPr lang="en-GB" b="0" i="0" dirty="0">
              <a:solidFill>
                <a:srgbClr val="000000"/>
              </a:solidFill>
              <a:effectLst/>
              <a:latin typeface="founders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Equality aims to promote fairness, but it can only work if everyone starts from the same place and receives the specific help they need to move forward. Equity may appear unfair as different measures are applied, but it actively moves everyone closer to success by levelling the playing field.</a:t>
            </a:r>
            <a:endParaRPr lang="en-GB" b="1" dirty="0"/>
          </a:p>
          <a:p>
            <a:pPr>
              <a:buFontTx/>
              <a:buNone/>
            </a:pPr>
            <a:endParaRPr lang="en-GB" dirty="0"/>
          </a:p>
        </p:txBody>
      </p:sp>
      <p:sp>
        <p:nvSpPr>
          <p:cNvPr id="4" name="Slide Number Placeholder 3"/>
          <p:cNvSpPr>
            <a:spLocks noGrp="1"/>
          </p:cNvSpPr>
          <p:nvPr>
            <p:ph type="sldNum" sz="quarter" idx="5"/>
          </p:nvPr>
        </p:nvSpPr>
        <p:spPr/>
        <p:txBody>
          <a:bodyPr/>
          <a:lstStyle/>
          <a:p>
            <a:fld id="{542731DF-5F44-FF4E-BE75-3E7099BE3144}" type="slidenum">
              <a:rPr lang="fr-FR" smtClean="0"/>
              <a:t>11</a:t>
            </a:fld>
            <a:endParaRPr lang="fr-FR" dirty="0"/>
          </a:p>
        </p:txBody>
      </p:sp>
    </p:spTree>
    <p:extLst>
      <p:ext uri="{BB962C8B-B14F-4D97-AF65-F5344CB8AC3E}">
        <p14:creationId xmlns:p14="http://schemas.microsoft.com/office/powerpoint/2010/main" val="257463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Q1. 20%</a:t>
            </a:r>
          </a:p>
          <a:p>
            <a:endParaRPr lang="en-GB" dirty="0"/>
          </a:p>
          <a:p>
            <a:r>
              <a:rPr lang="en-GB" dirty="0"/>
              <a:t>Q2. 257</a:t>
            </a:r>
          </a:p>
          <a:p>
            <a:endParaRPr lang="en-GB" dirty="0"/>
          </a:p>
          <a:p>
            <a:r>
              <a:rPr lang="en-GB" dirty="0"/>
              <a:t>Q3. 18 September.</a:t>
            </a:r>
          </a:p>
          <a:p>
            <a:endParaRPr lang="en-GB" dirty="0"/>
          </a:p>
          <a:p>
            <a:r>
              <a:rPr lang="en-GB" dirty="0"/>
              <a:t>As particpants to answer each question in turn, and then give the correct answer. </a:t>
            </a:r>
          </a:p>
          <a:p>
            <a:endParaRPr lang="en-GB" dirty="0"/>
          </a:p>
          <a:p>
            <a:r>
              <a:rPr lang="en-GB" dirty="0"/>
              <a:t>Then, give a short explanation of International Equal Pay Day and ask participants if they have participated in any activities on the day each year.</a:t>
            </a:r>
          </a:p>
          <a:p>
            <a:endParaRPr lang="en-GB" dirty="0"/>
          </a:p>
          <a:p>
            <a:r>
              <a:rPr lang="en-GB" dirty="0"/>
              <a:t>You can also introduce to participants to EPIC: https://www.equalpayinternationalcoalition.org</a:t>
            </a:r>
          </a:p>
          <a:p>
            <a:endParaRPr lang="en-GB" dirty="0"/>
          </a:p>
          <a:p>
            <a:r>
              <a:rPr lang="en-GB" dirty="0"/>
              <a:t>EPIC is the Equal Pay International Coalition. Led by the ILO, UN Women, and the OECD. The Coalition’s goal is to achieve equal pay for women and men everywhere.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12</a:t>
            </a:fld>
            <a:endParaRPr lang="en-GB" dirty="0"/>
          </a:p>
        </p:txBody>
      </p:sp>
    </p:spTree>
    <p:extLst>
      <p:ext uri="{BB962C8B-B14F-4D97-AF65-F5344CB8AC3E}">
        <p14:creationId xmlns:p14="http://schemas.microsoft.com/office/powerpoint/2010/main" val="380697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a:p>
            <a:r>
              <a:rPr lang="en-FR" b="1" dirty="0"/>
              <a:t>Tutor notes:</a:t>
            </a:r>
          </a:p>
          <a:p>
            <a:endParaRPr lang="en-FR" dirty="0"/>
          </a:p>
          <a:p>
            <a:pPr marL="342900" lvl="0" indent="-342900">
              <a:buFont typeface="Symbol" pitchFamily="2" charset="2"/>
              <a:buChar char=""/>
            </a:pPr>
            <a:r>
              <a:rPr lang="en-FR" sz="1200" dirty="0">
                <a:effectLst/>
                <a:latin typeface="Calibri" panose="020F0502020204030204" pitchFamily="34" charset="0"/>
                <a:ea typeface="Calibri" panose="020F0502020204030204" pitchFamily="34" charset="0"/>
                <a:cs typeface="Calibri" panose="020F0502020204030204" pitchFamily="34" charset="0"/>
              </a:rPr>
              <a:t>Three flip charts are placed around the room marked ‘yes’, ‘no’ and ‘not sure’.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FR" sz="1200" dirty="0">
                <a:effectLst/>
                <a:latin typeface="Calibri" panose="020F0502020204030204" pitchFamily="34" charset="0"/>
                <a:ea typeface="Calibri" panose="020F0502020204030204" pitchFamily="34" charset="0"/>
                <a:cs typeface="Calibri" panose="020F0502020204030204" pitchFamily="34" charset="0"/>
              </a:rPr>
              <a:t>Participants are asked to stand up.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FR" sz="1200" dirty="0">
                <a:effectLst/>
                <a:latin typeface="Calibri" panose="020F0502020204030204" pitchFamily="34" charset="0"/>
                <a:ea typeface="Calibri" panose="020F0502020204030204" pitchFamily="34" charset="0"/>
                <a:cs typeface="Calibri" panose="020F0502020204030204" pitchFamily="34" charset="0"/>
              </a:rPr>
              <a:t>The t</a:t>
            </a:r>
            <a:r>
              <a:rPr lang="en-GB" sz="1200" dirty="0">
                <a:effectLst/>
                <a:latin typeface="Calibri" panose="020F0502020204030204" pitchFamily="34" charset="0"/>
                <a:ea typeface="Calibri" panose="020F0502020204030204" pitchFamily="34" charset="0"/>
                <a:cs typeface="Calibri" panose="020F0502020204030204" pitchFamily="34" charset="0"/>
              </a:rPr>
              <a:t>rainer</a:t>
            </a:r>
            <a:r>
              <a:rPr lang="en-FR" sz="1200" dirty="0">
                <a:effectLst/>
                <a:latin typeface="Calibri" panose="020F0502020204030204" pitchFamily="34" charset="0"/>
                <a:ea typeface="Calibri" panose="020F0502020204030204" pitchFamily="34" charset="0"/>
                <a:cs typeface="Calibri" panose="020F0502020204030204" pitchFamily="34" charset="0"/>
              </a:rPr>
              <a:t> reads a list of statements</a:t>
            </a:r>
            <a:r>
              <a:rPr lang="en-GB" sz="1200" dirty="0">
                <a:effectLst/>
                <a:latin typeface="Calibri" panose="020F0502020204030204" pitchFamily="34" charset="0"/>
                <a:ea typeface="Calibri" panose="020F0502020204030204" pitchFamily="34" charset="0"/>
                <a:cs typeface="Calibri" panose="020F0502020204030204" pitchFamily="34" charset="0"/>
              </a:rPr>
              <a:t> one-by-one</a:t>
            </a:r>
            <a:r>
              <a:rPr lang="en-FR" sz="1200" dirty="0">
                <a:effectLst/>
                <a:latin typeface="Calibri" panose="020F0502020204030204" pitchFamily="34" charset="0"/>
                <a:ea typeface="Calibri" panose="020F0502020204030204" pitchFamily="34" charset="0"/>
                <a:cs typeface="Calibri" panose="020F0502020204030204" pitchFamily="34" charset="0"/>
              </a:rPr>
              <a:t> (from a pre-prepared list). When each statement is read participants are asked to stand by the flip chart that best reflects their answer to the question.</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After each statement ask </a:t>
            </a:r>
            <a:r>
              <a:rPr lang="en-FR" sz="1200" dirty="0">
                <a:effectLst/>
                <a:latin typeface="Calibri" panose="020F0502020204030204" pitchFamily="34" charset="0"/>
                <a:ea typeface="Calibri" panose="020F0502020204030204" pitchFamily="34" charset="0"/>
                <a:cs typeface="Calibri" panose="020F0502020204030204" pitchFamily="34" charset="0"/>
              </a:rPr>
              <a:t>participants to explain why they are standing beside their chosen flip chart.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FR" sz="1200" dirty="0">
                <a:effectLst/>
                <a:latin typeface="Calibri" panose="020F0502020204030204" pitchFamily="34" charset="0"/>
                <a:ea typeface="Calibri" panose="020F0502020204030204" pitchFamily="34" charset="0"/>
                <a:cs typeface="Calibri" panose="020F0502020204030204" pitchFamily="34" charset="0"/>
              </a:rPr>
              <a:t>Encourage discussion amongst participants on each statement. You can use all of the statements, select a few of them or introduce statements that are relevant to your sector or country context.</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FR" dirty="0"/>
          </a:p>
        </p:txBody>
      </p:sp>
      <p:sp>
        <p:nvSpPr>
          <p:cNvPr id="4" name="Slide Number Placeholder 3"/>
          <p:cNvSpPr>
            <a:spLocks noGrp="1"/>
          </p:cNvSpPr>
          <p:nvPr>
            <p:ph type="sldNum" sz="quarter" idx="5"/>
          </p:nvPr>
        </p:nvSpPr>
        <p:spPr/>
        <p:txBody>
          <a:bodyPr/>
          <a:lstStyle/>
          <a:p>
            <a:fld id="{F38F8203-6621-D34C-857E-2694C9DE19C5}" type="slidenum">
              <a:rPr lang="en-FR" smtClean="0"/>
              <a:t>13</a:t>
            </a:fld>
            <a:endParaRPr lang="en-FR"/>
          </a:p>
        </p:txBody>
      </p:sp>
    </p:spTree>
    <p:extLst>
      <p:ext uri="{BB962C8B-B14F-4D97-AF65-F5344CB8AC3E}">
        <p14:creationId xmlns:p14="http://schemas.microsoft.com/office/powerpoint/2010/main" val="303374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370C4-3108-EFE4-988D-0ACD447D24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D5771-D61B-65F6-8313-CAD8517FC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732C9-A272-B3CE-970E-0C2D0D4FD0B8}"/>
              </a:ext>
            </a:extLst>
          </p:cNvPr>
          <p:cNvSpPr>
            <a:spLocks noGrp="1"/>
          </p:cNvSpPr>
          <p:nvPr>
            <p:ph type="body" idx="1"/>
          </p:nvPr>
        </p:nvSpPr>
        <p:spPr/>
        <p:txBody>
          <a:bodyPr/>
          <a:lstStyle/>
          <a:p>
            <a:r>
              <a:rPr lang="en-GB" b="1" dirty="0"/>
              <a:t>Tutor notes:</a:t>
            </a:r>
          </a:p>
          <a:p>
            <a:endParaRPr lang="en-GB" dirty="0"/>
          </a:p>
          <a:p>
            <a:r>
              <a:rPr lang="en-GB" dirty="0"/>
              <a:t>For more detailed information, see Section 1 of the IndustriALL Pay Equity Toolkit</a:t>
            </a:r>
          </a:p>
        </p:txBody>
      </p:sp>
      <p:sp>
        <p:nvSpPr>
          <p:cNvPr id="4" name="Slide Number Placeholder 3">
            <a:extLst>
              <a:ext uri="{FF2B5EF4-FFF2-40B4-BE49-F238E27FC236}">
                <a16:creationId xmlns:a16="http://schemas.microsoft.com/office/drawing/2014/main" id="{C9ACD813-EFFB-CA66-4F33-043717D163D6}"/>
              </a:ext>
            </a:extLst>
          </p:cNvPr>
          <p:cNvSpPr>
            <a:spLocks noGrp="1"/>
          </p:cNvSpPr>
          <p:nvPr>
            <p:ph type="sldNum" sz="quarter" idx="5"/>
          </p:nvPr>
        </p:nvSpPr>
        <p:spPr/>
        <p:txBody>
          <a:bodyPr/>
          <a:lstStyle/>
          <a:p>
            <a:fld id="{B850B11F-D52D-AD48-B371-4135C5E8E89A}" type="slidenum">
              <a:rPr lang="en-GB" smtClean="0"/>
              <a:t>14</a:t>
            </a:fld>
            <a:endParaRPr lang="en-GB" dirty="0"/>
          </a:p>
        </p:txBody>
      </p:sp>
    </p:spTree>
    <p:extLst>
      <p:ext uri="{BB962C8B-B14F-4D97-AF65-F5344CB8AC3E}">
        <p14:creationId xmlns:p14="http://schemas.microsoft.com/office/powerpoint/2010/main" val="189746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The next two slides highlight some of the problems encountered by unions in achieving pay equity. Use these slides to stimulate discussion about the problems faced by participants’ unions.</a:t>
            </a:r>
          </a:p>
          <a:p>
            <a:endParaRPr lang="en-GB" dirty="0"/>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16</a:t>
            </a:fld>
            <a:endParaRPr lang="en-GB" dirty="0"/>
          </a:p>
        </p:txBody>
      </p:sp>
    </p:spTree>
    <p:extLst>
      <p:ext uri="{BB962C8B-B14F-4D97-AF65-F5344CB8AC3E}">
        <p14:creationId xmlns:p14="http://schemas.microsoft.com/office/powerpoint/2010/main" val="33049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about H&amp;M’s research: https://flagship-report.theglobaldeal.com/case-study/promoting-living-wages-in-hm-group</a:t>
            </a:r>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19</a:t>
            </a:fld>
            <a:endParaRPr lang="en-GB" dirty="0"/>
          </a:p>
        </p:txBody>
      </p:sp>
    </p:spTree>
    <p:extLst>
      <p:ext uri="{BB962C8B-B14F-4D97-AF65-F5344CB8AC3E}">
        <p14:creationId xmlns:p14="http://schemas.microsoft.com/office/powerpoint/2010/main" val="15376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F38F8203-6621-D34C-857E-2694C9DE19C5}" type="slidenum">
              <a:rPr lang="en-FR" smtClean="0"/>
              <a:t>20</a:t>
            </a:fld>
            <a:endParaRPr lang="en-FR"/>
          </a:p>
        </p:txBody>
      </p:sp>
    </p:spTree>
    <p:extLst>
      <p:ext uri="{BB962C8B-B14F-4D97-AF65-F5344CB8AC3E}">
        <p14:creationId xmlns:p14="http://schemas.microsoft.com/office/powerpoint/2010/main" val="319908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notes:</a:t>
            </a:r>
          </a:p>
          <a:p>
            <a:endParaRPr lang="en-GB" dirty="0"/>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22</a:t>
            </a:fld>
            <a:endParaRPr lang="en-GB" dirty="0"/>
          </a:p>
        </p:txBody>
      </p:sp>
    </p:spTree>
    <p:extLst>
      <p:ext uri="{BB962C8B-B14F-4D97-AF65-F5344CB8AC3E}">
        <p14:creationId xmlns:p14="http://schemas.microsoft.com/office/powerpoint/2010/main" val="113600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pay increase or decline when women enter an industry or particular field in greater numbers?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Women’s jobs tend to be lower valued, particularly when clustered in ‘typical’ female jobs or if they are part-time</a:t>
            </a:r>
          </a:p>
          <a:p>
            <a:r>
              <a:rPr lang="en-GB" dirty="0"/>
              <a:t>How does gender bias / social norms about how we give value and worth to different economic roles impact on wage determination processes?</a:t>
            </a:r>
          </a:p>
          <a:p>
            <a:endParaRPr lang="en-FR"/>
          </a:p>
        </p:txBody>
      </p:sp>
      <p:sp>
        <p:nvSpPr>
          <p:cNvPr id="4" name="Slide Number Placeholder 3"/>
          <p:cNvSpPr>
            <a:spLocks noGrp="1"/>
          </p:cNvSpPr>
          <p:nvPr>
            <p:ph type="sldNum" sz="quarter" idx="5"/>
          </p:nvPr>
        </p:nvSpPr>
        <p:spPr/>
        <p:txBody>
          <a:bodyPr/>
          <a:lstStyle/>
          <a:p>
            <a:fld id="{A1B1BAD3-F940-2D47-9C84-06235D4F83B4}" type="slidenum">
              <a:rPr lang="en-FR" smtClean="0"/>
              <a:t>26</a:t>
            </a:fld>
            <a:endParaRPr lang="en-FR"/>
          </a:p>
        </p:txBody>
      </p:sp>
    </p:spTree>
    <p:extLst>
      <p:ext uri="{BB962C8B-B14F-4D97-AF65-F5344CB8AC3E}">
        <p14:creationId xmlns:p14="http://schemas.microsoft.com/office/powerpoint/2010/main" val="251277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is from the Anker Foundation’s (2023) report on gender pay gaps in global supply chains. See Briefing 4 in the training pack for a summary of the research. </a:t>
            </a:r>
          </a:p>
        </p:txBody>
      </p:sp>
      <p:sp>
        <p:nvSpPr>
          <p:cNvPr id="4" name="Slide Number Placeholder 3"/>
          <p:cNvSpPr>
            <a:spLocks noGrp="1"/>
          </p:cNvSpPr>
          <p:nvPr>
            <p:ph type="sldNum" sz="quarter" idx="5"/>
          </p:nvPr>
        </p:nvSpPr>
        <p:spPr/>
        <p:txBody>
          <a:bodyPr/>
          <a:lstStyle/>
          <a:p>
            <a:fld id="{B850B11F-D52D-AD48-B371-4135C5E8E89A}" type="slidenum">
              <a:rPr lang="en-GB" smtClean="0"/>
              <a:t>28</a:t>
            </a:fld>
            <a:endParaRPr lang="en-GB" dirty="0"/>
          </a:p>
        </p:txBody>
      </p:sp>
    </p:spTree>
    <p:extLst>
      <p:ext uri="{BB962C8B-B14F-4D97-AF65-F5344CB8AC3E}">
        <p14:creationId xmlns:p14="http://schemas.microsoft.com/office/powerpoint/2010/main" val="95635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2</a:t>
            </a:fld>
            <a:endParaRPr lang="en-GB" dirty="0"/>
          </a:p>
        </p:txBody>
      </p:sp>
    </p:spTree>
    <p:extLst>
      <p:ext uri="{BB962C8B-B14F-4D97-AF65-F5344CB8AC3E}">
        <p14:creationId xmlns:p14="http://schemas.microsoft.com/office/powerpoint/2010/main" val="92857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339292-23C9-E340-AAED-CAA991F1B2C0}" type="slidenum">
              <a:rPr lang="en-GB" smtClean="0"/>
              <a:t>30</a:t>
            </a:fld>
            <a:endParaRPr lang="en-GB" dirty="0"/>
          </a:p>
        </p:txBody>
      </p:sp>
    </p:spTree>
    <p:extLst>
      <p:ext uri="{BB962C8B-B14F-4D97-AF65-F5344CB8AC3E}">
        <p14:creationId xmlns:p14="http://schemas.microsoft.com/office/powerpoint/2010/main" val="190429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But the distribution of pay among employees is usually very skewed. The highest-paid staffers earn significantly more than the lowest paid, so the mean, or average, tends to be much higher than the median. </a:t>
            </a:r>
            <a:endParaRPr lang="en-GB" dirty="0"/>
          </a:p>
          <a:p>
            <a:endParaRPr lang="en-GB" dirty="0"/>
          </a:p>
          <a:p>
            <a:r>
              <a:rPr lang="en-GB" sz="1200" b="0" i="0" u="none" strike="noStrike" kern="1200" dirty="0">
                <a:solidFill>
                  <a:schemeClr val="tx1"/>
                </a:solidFill>
                <a:effectLst/>
                <a:latin typeface="+mn-lt"/>
                <a:ea typeface="+mn-ea"/>
                <a:cs typeface="+mn-cs"/>
              </a:rPr>
              <a:t>Because there are generally fewer women in higher-paying roles than men, the gender pay gap as measured by mean earnings is often higher than for median earnings. As a result, many companies use the median in most instances because it is closest to the experience of the typical man and the typical woman. However, the mean often reflects the specific problem of a lack of women in high-paying roles.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the UK, according to the ONS, the mean hourly gender pay gap for full-time workers was 14.1 per cent, compared with 9.1 per cent for the median.</a:t>
            </a:r>
            <a:endParaRPr lang="en-GB" dirty="0"/>
          </a:p>
          <a:p>
            <a:endParaRPr lang="en-GB" dirty="0"/>
          </a:p>
          <a:p>
            <a:r>
              <a:rPr lang="en-GB" dirty="0"/>
              <a:t>Bangladesh is the only country in the world with a positive GPG (as against the world average of 21,2%, and a LMIC average of 21,4% – this is the case even when it is </a:t>
            </a:r>
            <a:r>
              <a:rPr lang="en-GB" noProof="0" dirty="0"/>
              <a:t>factor weighted (hourly earnings). Why? </a:t>
            </a:r>
          </a:p>
          <a:p>
            <a:endParaRPr lang="en-GB" noProof="0" dirty="0"/>
          </a:p>
          <a:p>
            <a:r>
              <a:rPr lang="en-GB" sz="1200" b="0" i="0" u="none" strike="noStrike" kern="1200" noProof="0" dirty="0">
                <a:solidFill>
                  <a:schemeClr val="tx1"/>
                </a:solidFill>
                <a:effectLst/>
                <a:latin typeface="+mn-lt"/>
                <a:ea typeface="+mn-ea"/>
                <a:cs typeface="+mn-cs"/>
              </a:rPr>
              <a:t>Currently, Bangladesh is creating low end jobs on a large scale, where there is a little difference between men and women in terms of skill, and women get job opportunities and the wage difference is comparatively low – compared to higher paid jobs. Interestingly Bangladesh along with other LMICs saw wage growth – in Bangladesh it was 3% (last year 3.6%) - compared to high income countries where wage growth has stagnated. </a:t>
            </a:r>
          </a:p>
          <a:p>
            <a:endParaRPr lang="en-GB" sz="1200" b="0" i="0" u="none" strike="noStrike" kern="1200" noProof="0" dirty="0">
              <a:solidFill>
                <a:schemeClr val="tx1"/>
              </a:solidFill>
              <a:effectLst/>
              <a:latin typeface="+mn-lt"/>
              <a:ea typeface="+mn-ea"/>
              <a:cs typeface="+mn-cs"/>
            </a:endParaRPr>
          </a:p>
          <a:p>
            <a:r>
              <a:rPr lang="en-GB" sz="1200" b="0" i="0" u="none" strike="noStrike" kern="1200" noProof="0" dirty="0">
                <a:solidFill>
                  <a:schemeClr val="tx1"/>
                </a:solidFill>
                <a:effectLst/>
                <a:latin typeface="+mn-lt"/>
                <a:ea typeface="+mn-ea"/>
                <a:cs typeface="+mn-cs"/>
              </a:rPr>
              <a:t>This is not to say that all is equal in Bangladesh – and pay discrimination exists – it is in part a product of a low wage economy where there is clustering of low paid work shared by women and men in predominantly female sectors, particularly the garment sector. Employment growth in the RMG sector has increased women’s wages and reduced men’s.  </a:t>
            </a:r>
          </a:p>
          <a:p>
            <a:endParaRPr lang="en-GB" noProof="0" dirty="0"/>
          </a:p>
          <a:p>
            <a:r>
              <a:rPr lang="en-GB" sz="1200" b="0" i="0" u="none" strike="noStrike" kern="1200" noProof="0" dirty="0">
                <a:solidFill>
                  <a:schemeClr val="tx1"/>
                </a:solidFill>
                <a:effectLst/>
                <a:latin typeface="+mn-lt"/>
                <a:ea typeface="+mn-ea"/>
                <a:cs typeface="+mn-cs"/>
              </a:rPr>
              <a:t>“Stop the Robbery” campaign in Bangladesh, which calls for equal pay and women's economic empowerment as part of achieving full gender equality.</a:t>
            </a:r>
          </a:p>
          <a:p>
            <a:endParaRPr lang="en-FR"/>
          </a:p>
        </p:txBody>
      </p:sp>
      <p:sp>
        <p:nvSpPr>
          <p:cNvPr id="4" name="Slide Number Placeholder 3"/>
          <p:cNvSpPr>
            <a:spLocks noGrp="1"/>
          </p:cNvSpPr>
          <p:nvPr>
            <p:ph type="sldNum" sz="quarter" idx="5"/>
          </p:nvPr>
        </p:nvSpPr>
        <p:spPr/>
        <p:txBody>
          <a:bodyPr/>
          <a:lstStyle/>
          <a:p>
            <a:fld id="{05DEB438-5F35-614A-A28A-1AC9643EF834}" type="slidenum">
              <a:rPr lang="en-FR" smtClean="0"/>
              <a:t>33</a:t>
            </a:fld>
            <a:endParaRPr lang="en-FR"/>
          </a:p>
        </p:txBody>
      </p:sp>
    </p:spTree>
    <p:extLst>
      <p:ext uri="{BB962C8B-B14F-4D97-AF65-F5344CB8AC3E}">
        <p14:creationId xmlns:p14="http://schemas.microsoft.com/office/powerpoint/2010/main" val="218099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35</a:t>
            </a:fld>
            <a:endParaRPr lang="en-GB" dirty="0"/>
          </a:p>
        </p:txBody>
      </p:sp>
    </p:spTree>
    <p:extLst>
      <p:ext uri="{BB962C8B-B14F-4D97-AF65-F5344CB8AC3E}">
        <p14:creationId xmlns:p14="http://schemas.microsoft.com/office/powerpoint/2010/main" val="2176800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Workers are separated into four pay groups (upper, upper-middle, middle, lower) based on the hourly pay of male and female workers. </a:t>
            </a:r>
          </a:p>
          <a:p>
            <a:endParaRPr lang="en-GB" dirty="0"/>
          </a:p>
          <a:p>
            <a:r>
              <a:rPr lang="en-GB" dirty="0"/>
              <a:t>Each quartile should represent a quarter (25%) of the total workforce. </a:t>
            </a:r>
          </a:p>
          <a:p>
            <a:endParaRPr lang="en-GB" dirty="0"/>
          </a:p>
          <a:p>
            <a:r>
              <a:rPr lang="en-GB" dirty="0"/>
              <a:t>This will help unions to get a picture of where women predominate in the four quartiles. When examining pay quartiles, it is often the case that women predominate in the lower pay quartile, in which case it is important to put in place strategies to address occupational segregation. </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37</a:t>
            </a:fld>
            <a:endParaRPr lang="en-GB" dirty="0"/>
          </a:p>
        </p:txBody>
      </p:sp>
    </p:spTree>
    <p:extLst>
      <p:ext uri="{BB962C8B-B14F-4D97-AF65-F5344CB8AC3E}">
        <p14:creationId xmlns:p14="http://schemas.microsoft.com/office/powerpoint/2010/main" val="174751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Tutors notes:</a:t>
            </a:r>
          </a:p>
          <a:p>
            <a:endParaRPr lang="en-GB" dirty="0"/>
          </a:p>
          <a:p>
            <a:pPr marL="0" indent="0">
              <a:buNone/>
            </a:pPr>
            <a:r>
              <a:rPr lang="en-FR" b="1"/>
              <a:t>Consider also how to collect data on part-time workers hourly earnings and bonuses, and temporary/non-standard workers hourly earnings and bonuses.</a:t>
            </a:r>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38</a:t>
            </a:fld>
            <a:endParaRPr lang="en-GB" dirty="0"/>
          </a:p>
        </p:txBody>
      </p:sp>
    </p:spTree>
    <p:extLst>
      <p:ext uri="{BB962C8B-B14F-4D97-AF65-F5344CB8AC3E}">
        <p14:creationId xmlns:p14="http://schemas.microsoft.com/office/powerpoint/2010/main" val="361674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There are many ways that unions can take a role in negotiating with employers on ways to report on the gender pay gap. Unions have an important role to play in holding discussions with employers.</a:t>
            </a:r>
          </a:p>
          <a:p>
            <a:pPr marL="228600" indent="-228600">
              <a:buFont typeface="+mj-lt"/>
              <a:buAutoNum type="arabicPeriod"/>
            </a:pPr>
            <a:endParaRPr lang="en-GB" dirty="0"/>
          </a:p>
          <a:p>
            <a:pPr marL="228600" indent="-228600">
              <a:buFont typeface="+mj-lt"/>
              <a:buAutoNum type="arabicPeriod"/>
            </a:pPr>
            <a:r>
              <a:rPr lang="en-GB" dirty="0"/>
              <a:t>Ensure union representation at all stages in the process of gender pay gap reporting, including in drawing up an action plan to address identified pay gaps.</a:t>
            </a:r>
          </a:p>
          <a:p>
            <a:pPr marL="228600" indent="-228600">
              <a:buFont typeface="+mj-lt"/>
              <a:buAutoNum type="arabicPeriod"/>
            </a:pPr>
            <a:endParaRPr lang="en-GB" dirty="0"/>
          </a:p>
          <a:p>
            <a:pPr marL="228600" indent="-228600">
              <a:buFont typeface="+mj-lt"/>
              <a:buAutoNum type="arabicPeriod"/>
            </a:pPr>
            <a:r>
              <a:rPr lang="en-GB" dirty="0"/>
              <a:t>Request information from the employer on pay scales and bonuses, including how bonuses or performance related pay are calculated and awarded, and if there are differences between male and female workers.</a:t>
            </a:r>
          </a:p>
          <a:p>
            <a:pPr marL="228600" indent="-228600">
              <a:buFont typeface="+mj-lt"/>
              <a:buAutoNum type="arabicPeriod"/>
            </a:pPr>
            <a:endParaRPr lang="en-GB" dirty="0"/>
          </a:p>
          <a:p>
            <a:pPr marL="228600" indent="-228600">
              <a:buFont typeface="+mj-lt"/>
              <a:buAutoNum type="arabicPeriod"/>
            </a:pPr>
            <a:r>
              <a:rPr lang="en-GB" dirty="0"/>
              <a:t>Argue for a comprehensive approach, covering basic pay, bonuses, and gender pay gaps faced by part-time and non-permanent workers.</a:t>
            </a:r>
          </a:p>
          <a:p>
            <a:pPr marL="228600" indent="-228600">
              <a:buFont typeface="+mj-lt"/>
              <a:buAutoNum type="arabicPeriod"/>
            </a:pPr>
            <a:endParaRPr lang="en-GB" dirty="0"/>
          </a:p>
          <a:p>
            <a:pPr marL="228600" indent="-228600">
              <a:buFont typeface="+mj-lt"/>
              <a:buAutoNum type="arabicPeriod"/>
            </a:pPr>
            <a:r>
              <a:rPr lang="en-GB" dirty="0"/>
              <a:t>Agree actions to tackle identified gender pay gaps that address the structural and root causes of the gender pay gap.</a:t>
            </a:r>
          </a:p>
          <a:p>
            <a:pPr marL="228600" indent="-228600">
              <a:buFont typeface="+mj-lt"/>
              <a:buAutoNum type="arabicPeriod"/>
            </a:pPr>
            <a:endParaRPr lang="en-GB" dirty="0"/>
          </a:p>
          <a:p>
            <a:pPr marL="228600" indent="-228600">
              <a:buFont typeface="+mj-lt"/>
              <a:buAutoNum type="arabicPeriod"/>
            </a:pPr>
            <a:r>
              <a:rPr lang="en-GB" dirty="0"/>
              <a:t>Negotiate strategies to make performance-related pay and individually negotiated pay transparent, and negotiate to ensure that these systems to do not disadvantage women workers and lead to a wider gender pay gap.</a:t>
            </a:r>
          </a:p>
          <a:p>
            <a:pPr marL="228600" indent="-228600">
              <a:buFont typeface="+mj-lt"/>
              <a:buAutoNum type="arabicPeriod"/>
            </a:pPr>
            <a:endParaRPr lang="en-GB" dirty="0"/>
          </a:p>
          <a:p>
            <a:pPr marL="228600" indent="-228600">
              <a:buFont typeface="+mj-lt"/>
              <a:buAutoNum type="arabicPeriod"/>
            </a:pPr>
            <a:r>
              <a:rPr lang="en-GB" dirty="0"/>
              <a:t>Unions who are also employers should carry out their own internal gender pay gap reports. This can help to build union awareness in negotiating for a pay transparency and gender pay gap reporting.</a:t>
            </a:r>
          </a:p>
          <a:p>
            <a:pPr marL="228600" indent="-228600">
              <a:buFont typeface="+mj-lt"/>
              <a:buAutoNum type="arabicPeriod"/>
            </a:pPr>
            <a:endParaRPr lang="en-GB" dirty="0"/>
          </a:p>
          <a:p>
            <a:pPr marL="228600" indent="-228600">
              <a:buFont typeface="+mj-lt"/>
              <a:buAutoNum type="arabicPeriod"/>
            </a:pPr>
            <a:r>
              <a:rPr lang="en-GB" dirty="0"/>
              <a:t>If an employer does not agree to undertake gender pay gap reporting, unions can carry out a gender pay gap report in the workplace through an anonymous survey with workers to identify different pay levels and bonuses, or by drawing on gender breakdown of pay data provided by the employer, if available.</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40</a:t>
            </a:fld>
            <a:endParaRPr lang="en-GB" dirty="0"/>
          </a:p>
        </p:txBody>
      </p:sp>
    </p:spTree>
    <p:extLst>
      <p:ext uri="{BB962C8B-B14F-4D97-AF65-F5344CB8AC3E}">
        <p14:creationId xmlns:p14="http://schemas.microsoft.com/office/powerpoint/2010/main" val="24773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41</a:t>
            </a:fld>
            <a:endParaRPr lang="en-FR"/>
          </a:p>
        </p:txBody>
      </p:sp>
    </p:spTree>
    <p:extLst>
      <p:ext uri="{BB962C8B-B14F-4D97-AF65-F5344CB8AC3E}">
        <p14:creationId xmlns:p14="http://schemas.microsoft.com/office/powerpoint/2010/main" val="278919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42</a:t>
            </a:fld>
            <a:endParaRPr lang="en-FR"/>
          </a:p>
        </p:txBody>
      </p:sp>
    </p:spTree>
    <p:extLst>
      <p:ext uri="{BB962C8B-B14F-4D97-AF65-F5344CB8AC3E}">
        <p14:creationId xmlns:p14="http://schemas.microsoft.com/office/powerpoint/2010/main" val="3301932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44</a:t>
            </a:fld>
            <a:endParaRPr lang="en-GB" dirty="0"/>
          </a:p>
        </p:txBody>
      </p:sp>
    </p:spTree>
    <p:extLst>
      <p:ext uri="{BB962C8B-B14F-4D97-AF65-F5344CB8AC3E}">
        <p14:creationId xmlns:p14="http://schemas.microsoft.com/office/powerpoint/2010/main" val="1851911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45</a:t>
            </a:fld>
            <a:endParaRPr lang="en-FR"/>
          </a:p>
        </p:txBody>
      </p:sp>
    </p:spTree>
    <p:extLst>
      <p:ext uri="{BB962C8B-B14F-4D97-AF65-F5344CB8AC3E}">
        <p14:creationId xmlns:p14="http://schemas.microsoft.com/office/powerpoint/2010/main" val="15818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dirty="0"/>
              <a:t>Tutor notes:</a:t>
            </a:r>
          </a:p>
          <a:p>
            <a:endParaRPr lang="en-FR" dirty="0"/>
          </a:p>
          <a:p>
            <a:r>
              <a:rPr lang="en-FR" dirty="0"/>
              <a:t>Introduce the structure of the training: there are six modules that will be followed during three days. </a:t>
            </a:r>
          </a:p>
          <a:p>
            <a:endParaRPr lang="en-FR" dirty="0"/>
          </a:p>
          <a:p>
            <a:r>
              <a:rPr lang="en-FR" dirty="0"/>
              <a:t>Each module aims to buil</a:t>
            </a:r>
            <a:r>
              <a:rPr lang="en-GB" dirty="0"/>
              <a:t>d knowledge and understandi</a:t>
            </a:r>
            <a:r>
              <a:rPr lang="en-FR" dirty="0"/>
              <a:t>ng of pay equity and </a:t>
            </a:r>
            <a:r>
              <a:rPr lang="en-GB" dirty="0"/>
              <a:t>help participants think about their roles in the trade union movement. The focus is on building practical strategies on pay equity by addressing different strategies connected to pay transparency, equal pay for work of equal value,</a:t>
            </a:r>
            <a:r>
              <a:rPr lang="en-FR" dirty="0"/>
              <a:t> the undervaluing of the work and skills carried out by women, and living wages.</a:t>
            </a:r>
          </a:p>
          <a:p>
            <a:endParaRPr lang="en-GB" dirty="0"/>
          </a:p>
          <a:p>
            <a:pPr marL="0" indent="0">
              <a:buNone/>
            </a:pPr>
            <a:r>
              <a:rPr lang="en-GB" b="1" dirty="0"/>
              <a:t>A note about terminology: </a:t>
            </a:r>
            <a:r>
              <a:rPr lang="en-GB" sz="1200" dirty="0">
                <a:effectLst/>
                <a:latin typeface="Calibri" panose="020F0502020204030204" pitchFamily="34" charset="0"/>
                <a:ea typeface="Calibri" panose="020F0502020204030204" pitchFamily="34" charset="0"/>
                <a:cs typeface="Times New Roman" panose="02020603050405020304" pitchFamily="18" charset="0"/>
              </a:rPr>
              <a:t>The training focuses on inequalities in pay between women and men.  Owing to a lack of data, it is not possible to provide data on wages for transgender and gender-nonconforming people as separate groups.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3</a:t>
            </a:fld>
            <a:endParaRPr lang="en-GB" dirty="0"/>
          </a:p>
        </p:txBody>
      </p:sp>
    </p:spTree>
    <p:extLst>
      <p:ext uri="{BB962C8B-B14F-4D97-AF65-F5344CB8AC3E}">
        <p14:creationId xmlns:p14="http://schemas.microsoft.com/office/powerpoint/2010/main" val="654872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46</a:t>
            </a:fld>
            <a:endParaRPr lang="en-GB" dirty="0"/>
          </a:p>
        </p:txBody>
      </p:sp>
    </p:spTree>
    <p:extLst>
      <p:ext uri="{BB962C8B-B14F-4D97-AF65-F5344CB8AC3E}">
        <p14:creationId xmlns:p14="http://schemas.microsoft.com/office/powerpoint/2010/main" val="3760629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Canada is one of the leading countries on implementing pay equity. Employers are required to carry out gender-neutral job evaluation under the Canadian Human Rights Act, and in federal and provinicial pay equity laws. P</a:t>
            </a:r>
            <a:r>
              <a:rPr lang="en-GB" sz="1800" dirty="0">
                <a:effectLst/>
                <a:latin typeface="Calibri" panose="020F0502020204030204" pitchFamily="34" charset="0"/>
                <a:ea typeface="Times New Roman" panose="02020603050405020304" pitchFamily="18" charset="0"/>
              </a:rPr>
              <a:t>ay equity legislation is proactive and designed to uncover systemic undervaluing of work predominantly carried out by women. A worker or employer can also carry out a comparison with a ‘proxy’ and comparisons can be made between job classes.</a:t>
            </a:r>
            <a:r>
              <a:rPr lang="en-FR" dirty="0">
                <a:effectLst/>
              </a:rPr>
              <a:t> </a:t>
            </a:r>
          </a:p>
          <a:p>
            <a:endParaRPr lang="en-FR" dirty="0">
              <a:effectLst/>
            </a:endParaRPr>
          </a:p>
        </p:txBody>
      </p:sp>
      <p:sp>
        <p:nvSpPr>
          <p:cNvPr id="4" name="Slide Number Placeholder 3"/>
          <p:cNvSpPr>
            <a:spLocks noGrp="1"/>
          </p:cNvSpPr>
          <p:nvPr>
            <p:ph type="sldNum" sz="quarter" idx="5"/>
          </p:nvPr>
        </p:nvSpPr>
        <p:spPr/>
        <p:txBody>
          <a:bodyPr/>
          <a:lstStyle/>
          <a:p>
            <a:fld id="{B850B11F-D52D-AD48-B371-4135C5E8E89A}" type="slidenum">
              <a:rPr lang="en-GB" smtClean="0"/>
              <a:t>53</a:t>
            </a:fld>
            <a:endParaRPr lang="en-GB" dirty="0"/>
          </a:p>
        </p:txBody>
      </p:sp>
    </p:spTree>
    <p:extLst>
      <p:ext uri="{BB962C8B-B14F-4D97-AF65-F5344CB8AC3E}">
        <p14:creationId xmlns:p14="http://schemas.microsoft.com/office/powerpoint/2010/main" val="3121775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54</a:t>
            </a:fld>
            <a:endParaRPr lang="en-FR"/>
          </a:p>
        </p:txBody>
      </p:sp>
    </p:spTree>
    <p:extLst>
      <p:ext uri="{BB962C8B-B14F-4D97-AF65-F5344CB8AC3E}">
        <p14:creationId xmlns:p14="http://schemas.microsoft.com/office/powerpoint/2010/main" val="582387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This slide poses two questions for discussion in the full group. It is important to get participants to reflect on these issues and, if necessary, change their perceptions about how we value the work carried out by women and men. </a:t>
            </a:r>
          </a:p>
          <a:p>
            <a:endParaRPr lang="en-GB" dirty="0"/>
          </a:p>
          <a:p>
            <a:r>
              <a:rPr lang="en-GB" dirty="0"/>
              <a:t>The next four slides go into each of these four areas in more detail, highlighting aspects of jobs carried out by women that may be overlooked or undervalued.</a:t>
            </a:r>
          </a:p>
        </p:txBody>
      </p:sp>
      <p:sp>
        <p:nvSpPr>
          <p:cNvPr id="4" name="Slide Number Placeholder 3"/>
          <p:cNvSpPr>
            <a:spLocks noGrp="1"/>
          </p:cNvSpPr>
          <p:nvPr>
            <p:ph type="sldNum" sz="quarter" idx="5"/>
          </p:nvPr>
        </p:nvSpPr>
        <p:spPr/>
        <p:txBody>
          <a:bodyPr/>
          <a:lstStyle/>
          <a:p>
            <a:fld id="{B850B11F-D52D-AD48-B371-4135C5E8E89A}" type="slidenum">
              <a:rPr lang="en-GB" smtClean="0"/>
              <a:t>55</a:t>
            </a:fld>
            <a:endParaRPr lang="en-GB" dirty="0"/>
          </a:p>
        </p:txBody>
      </p:sp>
    </p:spTree>
    <p:extLst>
      <p:ext uri="{BB962C8B-B14F-4D97-AF65-F5344CB8AC3E}">
        <p14:creationId xmlns:p14="http://schemas.microsoft.com/office/powerpoint/2010/main" val="3125706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For each of the four slides that follow (skill, effort, responsibility, working conditions) start by identifying the description for each job demand and then go on to discuss the job demands that may be overlooked or undervalued.</a:t>
            </a:r>
          </a:p>
          <a:p>
            <a:r>
              <a:rPr lang="en-GB" dirty="0"/>
              <a:t>These overlooked or undervalued aspects are important to make visible and to ensure equal pay for work of equal value. </a:t>
            </a:r>
          </a:p>
        </p:txBody>
      </p:sp>
      <p:sp>
        <p:nvSpPr>
          <p:cNvPr id="4" name="Slide Number Placeholder 3"/>
          <p:cNvSpPr>
            <a:spLocks noGrp="1"/>
          </p:cNvSpPr>
          <p:nvPr>
            <p:ph type="sldNum" sz="quarter" idx="5"/>
          </p:nvPr>
        </p:nvSpPr>
        <p:spPr/>
        <p:txBody>
          <a:bodyPr/>
          <a:lstStyle/>
          <a:p>
            <a:fld id="{B850B11F-D52D-AD48-B371-4135C5E8E89A}" type="slidenum">
              <a:rPr lang="en-GB" smtClean="0"/>
              <a:t>56</a:t>
            </a:fld>
            <a:endParaRPr lang="en-GB" dirty="0"/>
          </a:p>
        </p:txBody>
      </p:sp>
    </p:spTree>
    <p:extLst>
      <p:ext uri="{BB962C8B-B14F-4D97-AF65-F5344CB8AC3E}">
        <p14:creationId xmlns:p14="http://schemas.microsoft.com/office/powerpoint/2010/main" val="121710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has been noted that most job evaluation methods used in traditional work contexts have put almost exclusive emphasis on physical effort. </a:t>
            </a:r>
            <a:r>
              <a:rPr lang="en-GB"/>
              <a:t>Traditional </a:t>
            </a:r>
            <a:r>
              <a:rPr lang="en-GB" dirty="0"/>
              <a:t>methods have focused on physical effort, in particular that which is associated with blue-collar jobs in the manufacturing or construction sectors. However, when addressing pay equity, it is important to redefine physical effort and take mental and emotional effort into account as well.</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57</a:t>
            </a:fld>
            <a:endParaRPr lang="en-GB" dirty="0"/>
          </a:p>
        </p:txBody>
      </p:sp>
    </p:spTree>
    <p:extLst>
      <p:ext uri="{BB962C8B-B14F-4D97-AF65-F5344CB8AC3E}">
        <p14:creationId xmlns:p14="http://schemas.microsoft.com/office/powerpoint/2010/main" val="185650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58</a:t>
            </a:fld>
            <a:endParaRPr lang="en-GB" dirty="0"/>
          </a:p>
        </p:txBody>
      </p:sp>
    </p:spTree>
    <p:extLst>
      <p:ext uri="{BB962C8B-B14F-4D97-AF65-F5344CB8AC3E}">
        <p14:creationId xmlns:p14="http://schemas.microsoft.com/office/powerpoint/2010/main" val="72156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60</a:t>
            </a:fld>
            <a:endParaRPr lang="en-GB" dirty="0"/>
          </a:p>
        </p:txBody>
      </p:sp>
    </p:spTree>
    <p:extLst>
      <p:ext uri="{BB962C8B-B14F-4D97-AF65-F5344CB8AC3E}">
        <p14:creationId xmlns:p14="http://schemas.microsoft.com/office/powerpoint/2010/main" val="2594731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a:p>
            <a:endParaRPr lang="en-FR" b="1"/>
          </a:p>
          <a:p>
            <a:endParaRPr lang="en-FR" b="1"/>
          </a:p>
        </p:txBody>
      </p:sp>
      <p:sp>
        <p:nvSpPr>
          <p:cNvPr id="4" name="Slide Number Placeholder 3"/>
          <p:cNvSpPr>
            <a:spLocks noGrp="1"/>
          </p:cNvSpPr>
          <p:nvPr>
            <p:ph type="sldNum" sz="quarter" idx="5"/>
          </p:nvPr>
        </p:nvSpPr>
        <p:spPr/>
        <p:txBody>
          <a:bodyPr/>
          <a:lstStyle/>
          <a:p>
            <a:fld id="{F38F8203-6621-D34C-857E-2694C9DE19C5}" type="slidenum">
              <a:rPr lang="en-FR" smtClean="0"/>
              <a:t>61</a:t>
            </a:fld>
            <a:endParaRPr lang="en-FR"/>
          </a:p>
        </p:txBody>
      </p:sp>
    </p:spTree>
    <p:extLst>
      <p:ext uri="{BB962C8B-B14F-4D97-AF65-F5344CB8AC3E}">
        <p14:creationId xmlns:p14="http://schemas.microsoft.com/office/powerpoint/2010/main" val="590204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62</a:t>
            </a:fld>
            <a:endParaRPr lang="en-GB" dirty="0"/>
          </a:p>
        </p:txBody>
      </p:sp>
    </p:spTree>
    <p:extLst>
      <p:ext uri="{BB962C8B-B14F-4D97-AF65-F5344CB8AC3E}">
        <p14:creationId xmlns:p14="http://schemas.microsoft.com/office/powerpoint/2010/main" val="264185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For more detailed information, see Section 1 of the IndustriALL Pay Equity Toolkit.</a:t>
            </a:r>
          </a:p>
        </p:txBody>
      </p:sp>
      <p:sp>
        <p:nvSpPr>
          <p:cNvPr id="4" name="Slide Number Placeholder 3"/>
          <p:cNvSpPr>
            <a:spLocks noGrp="1"/>
          </p:cNvSpPr>
          <p:nvPr>
            <p:ph type="sldNum" sz="quarter" idx="5"/>
          </p:nvPr>
        </p:nvSpPr>
        <p:spPr/>
        <p:txBody>
          <a:bodyPr/>
          <a:lstStyle/>
          <a:p>
            <a:fld id="{B850B11F-D52D-AD48-B371-4135C5E8E89A}" type="slidenum">
              <a:rPr lang="en-GB" smtClean="0"/>
              <a:t>5</a:t>
            </a:fld>
            <a:endParaRPr lang="en-GB" dirty="0"/>
          </a:p>
        </p:txBody>
      </p:sp>
    </p:spTree>
    <p:extLst>
      <p:ext uri="{BB962C8B-B14F-4D97-AF65-F5344CB8AC3E}">
        <p14:creationId xmlns:p14="http://schemas.microsoft.com/office/powerpoint/2010/main" val="299673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Tutor notes</a:t>
            </a:r>
          </a:p>
          <a:p>
            <a:endParaRPr lang="en-GB" sz="1200" b="0" dirty="0"/>
          </a:p>
          <a:p>
            <a:r>
              <a:rPr lang="en-GB" sz="1200" b="0" dirty="0"/>
              <a:t>Slides 63 – 77 provide more detailed information on the steps involved in job evaluation. This will be useful for union representatives involved in collective bargaining.</a:t>
            </a:r>
            <a:br>
              <a:rPr lang="en-GB" sz="1200" b="0" dirty="0"/>
            </a:br>
            <a:br>
              <a:rPr lang="en-GB" sz="1200" b="0" dirty="0"/>
            </a:br>
            <a:r>
              <a:rPr lang="en-GB" sz="1200" b="0" dirty="0"/>
              <a:t>Tutors must be familiar with the ILO’s Guide to Gender-Neutral Job Evaluation for Equal pay (which provides more detailed information):</a:t>
            </a:r>
            <a:br>
              <a:rPr lang="en-GB" sz="1200" b="0" dirty="0"/>
            </a:br>
            <a:r>
              <a:rPr lang="en-GB" sz="1200" b="0" dirty="0">
                <a:hlinkClick r:id="rId3"/>
              </a:rPr>
              <a:t>https://www.ilo.org/sites/default/files/wcmsp5/groups/public/@ed_norm/@declaration/documents/publication/wcms_122372.pdf</a:t>
            </a:r>
            <a:br>
              <a:rPr lang="en-GB" sz="1200" b="0" dirty="0"/>
            </a:br>
            <a:endParaRPr lang="en-GB" b="0" dirty="0"/>
          </a:p>
        </p:txBody>
      </p:sp>
      <p:sp>
        <p:nvSpPr>
          <p:cNvPr id="4" name="Slide Number Placeholder 3"/>
          <p:cNvSpPr>
            <a:spLocks noGrp="1"/>
          </p:cNvSpPr>
          <p:nvPr>
            <p:ph type="sldNum" sz="quarter" idx="5"/>
          </p:nvPr>
        </p:nvSpPr>
        <p:spPr/>
        <p:txBody>
          <a:bodyPr/>
          <a:lstStyle/>
          <a:p>
            <a:fld id="{B850B11F-D52D-AD48-B371-4135C5E8E89A}" type="slidenum">
              <a:rPr lang="en-GB" smtClean="0"/>
              <a:t>63</a:t>
            </a:fld>
            <a:endParaRPr lang="en-GB" dirty="0"/>
          </a:p>
        </p:txBody>
      </p:sp>
    </p:spTree>
    <p:extLst>
      <p:ext uri="{BB962C8B-B14F-4D97-AF65-F5344CB8AC3E}">
        <p14:creationId xmlns:p14="http://schemas.microsoft.com/office/powerpoint/2010/main" val="3084267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In some countries, a job is considered to be female or male-dominated if women or men represent at least 60 per cent of those performing the job (as is the case in Canada). In other countries, the threshold is set at 70 per cent. There are no conclusive studies indicating what the optimal threshold should be.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r>
              <a:rPr lang="en-GB" sz="4000" dirty="0"/>
              <a:t>Examples of hypothetical comparators could include: a nurse working in care of the elderly compares her pay with the pay of a plumber working whose earnings are higher than the nurse; or a woman working in administration who carries out multiple tasks for management compares her job with a car mechanic earning higher pay. </a:t>
            </a:r>
            <a:r>
              <a:rPr lang="en-GB" sz="7200" dirty="0"/>
              <a:t>A hypothetical comparator can help to demonstrate that if a man was employed on a job of an equal value in the same workplace, the jobs carried out by women would still be lower paid . This will be relevant where women’s jobs are clustered into highly-feminised occupations. </a:t>
            </a:r>
            <a:endParaRPr lang="en-GB" sz="4000" dirty="0"/>
          </a:p>
          <a:p>
            <a:endParaRPr lang="en-GB" sz="4000" dirty="0"/>
          </a:p>
          <a:p>
            <a:endParaRPr lang="en-GB" sz="4000" dirty="0"/>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64</a:t>
            </a:fld>
            <a:endParaRPr lang="en-GB" dirty="0"/>
          </a:p>
        </p:txBody>
      </p:sp>
    </p:spTree>
    <p:extLst>
      <p:ext uri="{BB962C8B-B14F-4D97-AF65-F5344CB8AC3E}">
        <p14:creationId xmlns:p14="http://schemas.microsoft.com/office/powerpoint/2010/main" val="3899867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job holder, the person who does the job in question, is a privileged source of information. Ensure that both sexes are represented. Of course, a discussion with the immediate superior is also important. He or she can provide further relevant information for the job description. A job interview and in some situations a visit to the workplace provides a great deal of information and is an ideal way to test the job information and pre-conditions. A preparatory and clear questionnaire breaks down barriers and will provide objective information.</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65</a:t>
            </a:fld>
            <a:endParaRPr lang="en-GB" dirty="0"/>
          </a:p>
        </p:txBody>
      </p:sp>
    </p:spTree>
    <p:extLst>
      <p:ext uri="{BB962C8B-B14F-4D97-AF65-F5344CB8AC3E}">
        <p14:creationId xmlns:p14="http://schemas.microsoft.com/office/powerpoint/2010/main" val="537586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make it possible to take into account the more detailed and varied characteristics of the different types of jobs in each enterprise. </a:t>
            </a:r>
          </a:p>
          <a:p>
            <a:endParaRPr lang="en-GB" dirty="0"/>
          </a:p>
          <a:p>
            <a:r>
              <a:rPr lang="en-GB" dirty="0"/>
              <a:t>Most methods include between 10 and 16 sub-factors in total, depending on the size of the enterprise and the variety of jobs to be evaluated.</a:t>
            </a:r>
          </a:p>
          <a:p>
            <a:endParaRPr lang="en-GB" dirty="0"/>
          </a:p>
          <a:p>
            <a:r>
              <a:rPr lang="en-GB" dirty="0"/>
              <a:t>For example, the qualifications factor can be broken down into work-related knowledge, manual dexterity and interpersonal skills, while the effort factor can be broken down into mental effort and physical effort, and so forth. </a:t>
            </a:r>
          </a:p>
          <a:p>
            <a:endParaRPr lang="en-GB" dirty="0"/>
          </a:p>
          <a:p>
            <a:r>
              <a:rPr lang="en-GB" dirty="0"/>
              <a:t>While the sub-factors chosen must come under one of the four basic factors, the choice and the way they are interpreted in concrete terms can vary depending on the economic sector</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66</a:t>
            </a:fld>
            <a:endParaRPr lang="en-GB" dirty="0"/>
          </a:p>
        </p:txBody>
      </p:sp>
    </p:spTree>
    <p:extLst>
      <p:ext uri="{BB962C8B-B14F-4D97-AF65-F5344CB8AC3E}">
        <p14:creationId xmlns:p14="http://schemas.microsoft.com/office/powerpoint/2010/main" val="2610722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evaluation and compensation experts, these four factors are essential and sufficient for evaluating all the tasks performed in an organization, regardless of which economic sector the enterprise belongs to. </a:t>
            </a:r>
          </a:p>
          <a:p>
            <a:endParaRPr lang="en-GB" dirty="0"/>
          </a:p>
          <a:p>
            <a:r>
              <a:rPr lang="en-GB" dirty="0"/>
              <a:t>Under each factor, it is possible to list sub-factors specific to the jobs being evaluated. </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67</a:t>
            </a:fld>
            <a:endParaRPr lang="en-GB" dirty="0"/>
          </a:p>
        </p:txBody>
      </p:sp>
    </p:spTree>
    <p:extLst>
      <p:ext uri="{BB962C8B-B14F-4D97-AF65-F5344CB8AC3E}">
        <p14:creationId xmlns:p14="http://schemas.microsoft.com/office/powerpoint/2010/main" val="573211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CE84-E3DE-7EC6-49DE-4F1BCA8EE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2716A-2121-B67E-A0F9-4EB2F2CD6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CF81E-4A67-1A3E-ED69-E5A3CB97FB30}"/>
              </a:ext>
            </a:extLst>
          </p:cNvPr>
          <p:cNvSpPr>
            <a:spLocks noGrp="1"/>
          </p:cNvSpPr>
          <p:nvPr>
            <p:ph type="body" idx="1"/>
          </p:nvPr>
        </p:nvSpPr>
        <p:spPr/>
        <p:txBody>
          <a:bodyPr/>
          <a:lstStyle/>
          <a:p>
            <a:endParaRPr lang="en-FR"/>
          </a:p>
          <a:p>
            <a:r>
              <a:rPr lang="en-FR" b="1"/>
              <a:t>Tutor notes:</a:t>
            </a:r>
          </a:p>
        </p:txBody>
      </p:sp>
      <p:sp>
        <p:nvSpPr>
          <p:cNvPr id="4" name="Slide Number Placeholder 3">
            <a:extLst>
              <a:ext uri="{FF2B5EF4-FFF2-40B4-BE49-F238E27FC236}">
                <a16:creationId xmlns:a16="http://schemas.microsoft.com/office/drawing/2014/main" id="{1D162968-6B60-5E17-4D90-733581D9C507}"/>
              </a:ext>
            </a:extLst>
          </p:cNvPr>
          <p:cNvSpPr>
            <a:spLocks noGrp="1"/>
          </p:cNvSpPr>
          <p:nvPr>
            <p:ph type="sldNum" sz="quarter" idx="5"/>
          </p:nvPr>
        </p:nvSpPr>
        <p:spPr/>
        <p:txBody>
          <a:bodyPr/>
          <a:lstStyle/>
          <a:p>
            <a:fld id="{F38F8203-6621-D34C-857E-2694C9DE19C5}" type="slidenum">
              <a:rPr lang="en-FR" smtClean="0"/>
              <a:t>69</a:t>
            </a:fld>
            <a:endParaRPr lang="en-FR"/>
          </a:p>
        </p:txBody>
      </p:sp>
    </p:spTree>
    <p:extLst>
      <p:ext uri="{BB962C8B-B14F-4D97-AF65-F5344CB8AC3E}">
        <p14:creationId xmlns:p14="http://schemas.microsoft.com/office/powerpoint/2010/main" val="53725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be able to differentiate between various jobs, each sub-factor in the method chosen must be divided up into levels or degrees. For example, some jobs may involve a high level of financial responsibility while others may involve almost none at all. Similarly, some jobs may involve a high degree of manual dexterity while others require very little. These differences in significance or intensity require the development of scales by which they can be measured.</a:t>
            </a:r>
            <a:endParaRPr lang="en-US" dirty="0"/>
          </a:p>
          <a:p>
            <a:endParaRPr lang="en-US" dirty="0"/>
          </a:p>
          <a:p>
            <a:r>
              <a:rPr lang="en-GB" dirty="0"/>
              <a:t>The dimension measured will vary depending on the type of sub-factor</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71</a:t>
            </a:fld>
            <a:endParaRPr lang="en-GB" dirty="0"/>
          </a:p>
        </p:txBody>
      </p:sp>
    </p:spTree>
    <p:extLst>
      <p:ext uri="{BB962C8B-B14F-4D97-AF65-F5344CB8AC3E}">
        <p14:creationId xmlns:p14="http://schemas.microsoft.com/office/powerpoint/2010/main" val="1723707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weighting of evaluation factors involves determining their relative importance and assigning a numerical value to each of them. Gender bias may affect the decision on how to weight factors. Developing the weighting grid A weighting grid indicates the relative importance of each factor and sub-factor for the organization. It is essential to use the same weighting grid for all the jobs covered by the pay equity programme.</a:t>
            </a:r>
          </a:p>
          <a:p>
            <a:endParaRPr lang="en-GB" dirty="0"/>
          </a:p>
          <a:p>
            <a:endParaRPr lang="en-GB" dirty="0"/>
          </a:p>
          <a:p>
            <a:r>
              <a:rPr lang="en-GB" dirty="0"/>
              <a:t>Gender bias risk:</a:t>
            </a:r>
          </a:p>
          <a:p>
            <a:r>
              <a:rPr lang="en-GB" dirty="0"/>
              <a:t>A JE should not give very high or very low weights to factors that are exclusively found in jobs performed mainly by either men or women. </a:t>
            </a:r>
          </a:p>
          <a:p>
            <a:r>
              <a:rPr lang="en-GB" dirty="0"/>
              <a:t>Important to avoid assign a high weight to some factors, simply because they are representative of high-level jobs in the hierarchy; in such a case, the discrimination causing unequal pay may be reproduced. Thus, the hierarchical structure of the enterprise should not influence the weighting of factors.</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73</a:t>
            </a:fld>
            <a:endParaRPr lang="en-GB" dirty="0"/>
          </a:p>
        </p:txBody>
      </p:sp>
    </p:spTree>
    <p:extLst>
      <p:ext uri="{BB962C8B-B14F-4D97-AF65-F5344CB8AC3E}">
        <p14:creationId xmlns:p14="http://schemas.microsoft.com/office/powerpoint/2010/main" val="1517507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undervalued because they are thought to be the skills or attributes that women either naturally possess or acquire through life experience, and so may be omitted from a job evaluation.</a:t>
            </a:r>
          </a:p>
          <a:p>
            <a:endParaRPr lang="en-GB" dirty="0"/>
          </a:p>
          <a:p>
            <a:r>
              <a:rPr lang="en-GB" dirty="0"/>
              <a:t>If factors are not chosen carefully, they may duplicate or overlap. This can lead to one or more demands of a job being counted more than once, exaggerating the overall demands of the job, as in the following example.</a:t>
            </a:r>
          </a:p>
          <a:p>
            <a:endParaRPr lang="en-GB" dirty="0"/>
          </a:p>
          <a:p>
            <a:r>
              <a:rPr lang="en-GB" dirty="0"/>
              <a:t>The lack of a precise definition would likely lead to unreliable results. So factors need to be clearly described so that they are readily understood, and can be applied consistently and reliably. This reduces the risk of the subjective views of the job evaluators resulting in gender-biased results. Factor descriptions need to describe the meaning and scope of each factor. The description must be impartial, and should not imply assumptions about the gender of jobholders or the demands of work associated with one gender, because this may lead to undervaluing some job demands.</a:t>
            </a:r>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74</a:t>
            </a:fld>
            <a:endParaRPr lang="en-GB" dirty="0"/>
          </a:p>
        </p:txBody>
      </p:sp>
    </p:spTree>
    <p:extLst>
      <p:ext uri="{BB962C8B-B14F-4D97-AF65-F5344CB8AC3E}">
        <p14:creationId xmlns:p14="http://schemas.microsoft.com/office/powerpoint/2010/main" val="2914756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75</a:t>
            </a:fld>
            <a:endParaRPr lang="en-GB" dirty="0"/>
          </a:p>
        </p:txBody>
      </p:sp>
    </p:spTree>
    <p:extLst>
      <p:ext uri="{BB962C8B-B14F-4D97-AF65-F5344CB8AC3E}">
        <p14:creationId xmlns:p14="http://schemas.microsoft.com/office/powerpoint/2010/main" val="228285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a:p>
            <a:r>
              <a:rPr lang="en-FR" b="1" dirty="0"/>
              <a:t>Tutor notes:</a:t>
            </a:r>
          </a:p>
          <a:p>
            <a:endParaRPr lang="en-FR" dirty="0"/>
          </a:p>
          <a:p>
            <a:r>
              <a:rPr lang="en-FR" dirty="0"/>
              <a:t>This activity can be carried out in small groups of 2 or 3 or in the full group. Ask participants to summarise each question on one post-it note, which can then be placed on the wall. At the end of the training it is suggested that you revisit the expectations and ask participants if their expectations were met. </a:t>
            </a:r>
          </a:p>
        </p:txBody>
      </p:sp>
      <p:sp>
        <p:nvSpPr>
          <p:cNvPr id="4" name="Slide Number Placeholder 3"/>
          <p:cNvSpPr>
            <a:spLocks noGrp="1"/>
          </p:cNvSpPr>
          <p:nvPr>
            <p:ph type="sldNum" sz="quarter" idx="5"/>
          </p:nvPr>
        </p:nvSpPr>
        <p:spPr/>
        <p:txBody>
          <a:bodyPr/>
          <a:lstStyle/>
          <a:p>
            <a:fld id="{F38F8203-6621-D34C-857E-2694C9DE19C5}" type="slidenum">
              <a:rPr lang="en-FR" smtClean="0"/>
              <a:t>6</a:t>
            </a:fld>
            <a:endParaRPr lang="en-FR"/>
          </a:p>
        </p:txBody>
      </p:sp>
    </p:spTree>
    <p:extLst>
      <p:ext uri="{BB962C8B-B14F-4D97-AF65-F5344CB8AC3E}">
        <p14:creationId xmlns:p14="http://schemas.microsoft.com/office/powerpoint/2010/main" val="1015303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influence of the hierarchical rank can also be a source of gender bias insofar as women’s jobs are mainly found in intermediate or lower ranks. Evaluators may correlate higher hierarchical rank with high levels for several factors, which is not necessarily accurate. The reverse can also happen for junior-level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influence of salary can be seen to have a similar effect, that is, a highly-paid professional job may be assumed to involve demanding requirements pertaining to various sub-factors, which might not actually be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availability effect relates to the most visible aspects of an occupation: for example, the most visible and well-known part of secretaries’ jobs, that is, word processing, can conceal other task requirements, such as filing or writing and revising texts. The less familiar factors may retain less attention on the part of evaluators and thus be assigned lower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halo effect can be seen when a job obtains a high level for a sub-factor which is considered to be prestigious, such as the diploma required, and from which it is inferred that the job must also receive a high score for other factors. On the contrary, the reverse halo effect can also be seen and can cause a drop in the levels assigned to jobs whose requirements, in terms of a diploma, for example, are low.</a:t>
            </a:r>
            <a:endParaRPr lang="en-US" dirty="0"/>
          </a:p>
          <a:p>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76</a:t>
            </a:fld>
            <a:endParaRPr lang="en-GB" dirty="0"/>
          </a:p>
        </p:txBody>
      </p:sp>
    </p:spTree>
    <p:extLst>
      <p:ext uri="{BB962C8B-B14F-4D97-AF65-F5344CB8AC3E}">
        <p14:creationId xmlns:p14="http://schemas.microsoft.com/office/powerpoint/2010/main" val="94797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each of the sub-factors, the order in which the jobs are evaluated should not be based on occupational group or job class so as to avoid the influence of gender-based prejudices. The order should instead be established randomly, as illustrated in the following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determine whether or not gender bias exists, the average of the scores assigned for each sub-factor can be calculated for male-dominated jobs and female-dominated jobs respectively. If, for example, it is found that female-dominated jobs tend to have been assigned average or low scores for most of the sub-factors while the opposite is true for male-dominated jobs, this means that the procedure may have been discriminatory. </a:t>
            </a:r>
          </a:p>
          <a:p>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77</a:t>
            </a:fld>
            <a:endParaRPr lang="en-GB" dirty="0"/>
          </a:p>
        </p:txBody>
      </p:sp>
    </p:spTree>
    <p:extLst>
      <p:ext uri="{BB962C8B-B14F-4D97-AF65-F5344CB8AC3E}">
        <p14:creationId xmlns:p14="http://schemas.microsoft.com/office/powerpoint/2010/main" val="4175492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80</a:t>
            </a:fld>
            <a:endParaRPr lang="en-GB" dirty="0"/>
          </a:p>
        </p:txBody>
      </p:sp>
    </p:spTree>
    <p:extLst>
      <p:ext uri="{BB962C8B-B14F-4D97-AF65-F5344CB8AC3E}">
        <p14:creationId xmlns:p14="http://schemas.microsoft.com/office/powerpoint/2010/main" val="577308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82</a:t>
            </a:fld>
            <a:endParaRPr lang="en-FR"/>
          </a:p>
        </p:txBody>
      </p:sp>
    </p:spTree>
    <p:extLst>
      <p:ext uri="{BB962C8B-B14F-4D97-AF65-F5344CB8AC3E}">
        <p14:creationId xmlns:p14="http://schemas.microsoft.com/office/powerpoint/2010/main" val="1207370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88</a:t>
            </a:fld>
            <a:endParaRPr lang="en-FR"/>
          </a:p>
        </p:txBody>
      </p:sp>
    </p:spTree>
    <p:extLst>
      <p:ext uri="{BB962C8B-B14F-4D97-AF65-F5344CB8AC3E}">
        <p14:creationId xmlns:p14="http://schemas.microsoft.com/office/powerpoint/2010/main" val="256286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89</a:t>
            </a:fld>
            <a:endParaRPr lang="en-FR"/>
          </a:p>
        </p:txBody>
      </p:sp>
    </p:spTree>
    <p:extLst>
      <p:ext uri="{BB962C8B-B14F-4D97-AF65-F5344CB8AC3E}">
        <p14:creationId xmlns:p14="http://schemas.microsoft.com/office/powerpoint/2010/main" val="3281443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90</a:t>
            </a:fld>
            <a:endParaRPr lang="en-FR"/>
          </a:p>
        </p:txBody>
      </p:sp>
    </p:spTree>
    <p:extLst>
      <p:ext uri="{BB962C8B-B14F-4D97-AF65-F5344CB8AC3E}">
        <p14:creationId xmlns:p14="http://schemas.microsoft.com/office/powerpoint/2010/main" val="2319924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a:p>
            <a:r>
              <a:rPr lang="en-FR" b="1"/>
              <a:t>Tutor notes:</a:t>
            </a:r>
          </a:p>
        </p:txBody>
      </p:sp>
      <p:sp>
        <p:nvSpPr>
          <p:cNvPr id="4" name="Slide Number Placeholder 3"/>
          <p:cNvSpPr>
            <a:spLocks noGrp="1"/>
          </p:cNvSpPr>
          <p:nvPr>
            <p:ph type="sldNum" sz="quarter" idx="5"/>
          </p:nvPr>
        </p:nvSpPr>
        <p:spPr/>
        <p:txBody>
          <a:bodyPr/>
          <a:lstStyle/>
          <a:p>
            <a:fld id="{F38F8203-6621-D34C-857E-2694C9DE19C5}" type="slidenum">
              <a:rPr lang="en-FR" smtClean="0"/>
              <a:t>92</a:t>
            </a:fld>
            <a:endParaRPr lang="en-FR"/>
          </a:p>
        </p:txBody>
      </p:sp>
    </p:spTree>
    <p:extLst>
      <p:ext uri="{BB962C8B-B14F-4D97-AF65-F5344CB8AC3E}">
        <p14:creationId xmlns:p14="http://schemas.microsoft.com/office/powerpoint/2010/main" val="2992399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b="1"/>
          </a:p>
        </p:txBody>
      </p:sp>
      <p:sp>
        <p:nvSpPr>
          <p:cNvPr id="4" name="Slide Number Placeholder 3"/>
          <p:cNvSpPr>
            <a:spLocks noGrp="1"/>
          </p:cNvSpPr>
          <p:nvPr>
            <p:ph type="sldNum" sz="quarter" idx="5"/>
          </p:nvPr>
        </p:nvSpPr>
        <p:spPr/>
        <p:txBody>
          <a:bodyPr/>
          <a:lstStyle/>
          <a:p>
            <a:fld id="{930504F1-D538-2A4F-809D-5D6AAFBC56F6}" type="slidenum">
              <a:rPr lang="en-FR" smtClean="0"/>
              <a:t>93</a:t>
            </a:fld>
            <a:endParaRPr lang="en-FR"/>
          </a:p>
        </p:txBody>
      </p:sp>
    </p:spTree>
    <p:extLst>
      <p:ext uri="{BB962C8B-B14F-4D97-AF65-F5344CB8AC3E}">
        <p14:creationId xmlns:p14="http://schemas.microsoft.com/office/powerpoint/2010/main" val="2019791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a:t>Tutor notes:</a:t>
            </a:r>
          </a:p>
          <a:p>
            <a:endParaRPr lang="en-FR" b="1"/>
          </a:p>
          <a:p>
            <a:r>
              <a:rPr lang="en-FR" b="0"/>
              <a:t>See template for an evaluation questionnaire in the Pay Equity Training Pack.</a:t>
            </a:r>
          </a:p>
        </p:txBody>
      </p:sp>
      <p:sp>
        <p:nvSpPr>
          <p:cNvPr id="4" name="Slide Number Placeholder 3"/>
          <p:cNvSpPr>
            <a:spLocks noGrp="1"/>
          </p:cNvSpPr>
          <p:nvPr>
            <p:ph type="sldNum" sz="quarter" idx="5"/>
          </p:nvPr>
        </p:nvSpPr>
        <p:spPr/>
        <p:txBody>
          <a:bodyPr/>
          <a:lstStyle/>
          <a:p>
            <a:fld id="{930504F1-D538-2A4F-809D-5D6AAFBC56F6}" type="slidenum">
              <a:rPr lang="en-FR" smtClean="0"/>
              <a:t>94</a:t>
            </a:fld>
            <a:endParaRPr lang="en-FR"/>
          </a:p>
        </p:txBody>
      </p:sp>
    </p:spTree>
    <p:extLst>
      <p:ext uri="{BB962C8B-B14F-4D97-AF65-F5344CB8AC3E}">
        <p14:creationId xmlns:p14="http://schemas.microsoft.com/office/powerpoint/2010/main" val="103901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notes:</a:t>
            </a:r>
          </a:p>
          <a:p>
            <a:endParaRPr lang="en-GB" dirty="0"/>
          </a:p>
          <a:p>
            <a:r>
              <a:rPr lang="en-GB" dirty="0"/>
              <a:t>For a full description of the power walk, how to run it and carry out a debrief, see the IndustriALL Pay Equity Training Pack.</a:t>
            </a:r>
          </a:p>
        </p:txBody>
      </p:sp>
      <p:sp>
        <p:nvSpPr>
          <p:cNvPr id="4" name="Slide Number Placeholder 3"/>
          <p:cNvSpPr>
            <a:spLocks noGrp="1"/>
          </p:cNvSpPr>
          <p:nvPr>
            <p:ph type="sldNum" sz="quarter" idx="5"/>
          </p:nvPr>
        </p:nvSpPr>
        <p:spPr/>
        <p:txBody>
          <a:bodyPr/>
          <a:lstStyle/>
          <a:p>
            <a:fld id="{F38F8203-6621-D34C-857E-2694C9DE19C5}" type="slidenum">
              <a:rPr lang="en-FR" smtClean="0"/>
              <a:t>7</a:t>
            </a:fld>
            <a:endParaRPr lang="en-FR"/>
          </a:p>
        </p:txBody>
      </p:sp>
    </p:spTree>
    <p:extLst>
      <p:ext uri="{BB962C8B-B14F-4D97-AF65-F5344CB8AC3E}">
        <p14:creationId xmlns:p14="http://schemas.microsoft.com/office/powerpoint/2010/main" val="4177684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50B11F-D52D-AD48-B371-4135C5E8E89A}" type="slidenum">
              <a:rPr lang="en-GB" smtClean="0"/>
              <a:t>95</a:t>
            </a:fld>
            <a:endParaRPr lang="en-GB" dirty="0"/>
          </a:p>
        </p:txBody>
      </p:sp>
    </p:spTree>
    <p:extLst>
      <p:ext uri="{BB962C8B-B14F-4D97-AF65-F5344CB8AC3E}">
        <p14:creationId xmlns:p14="http://schemas.microsoft.com/office/powerpoint/2010/main" val="144586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foundersgrotesk"/>
              </a:rPr>
              <a:t>Ask the participants what do they think about this image, and it relates with what they noticed in doing the power </a:t>
            </a:r>
            <a:r>
              <a:rPr lang="en-GB" b="0" i="0" dirty="0" err="1">
                <a:solidFill>
                  <a:srgbClr val="000000"/>
                </a:solidFill>
                <a:effectLst/>
                <a:latin typeface="foundersgrotesk"/>
              </a:rPr>
              <a:t>power</a:t>
            </a:r>
            <a:r>
              <a:rPr lang="en-GB" b="0" i="0" dirty="0">
                <a:solidFill>
                  <a:srgbClr val="000000"/>
                </a:solidFill>
                <a:effectLst/>
                <a:latin typeface="foundersgrotesk"/>
              </a:rPr>
              <a:t> walk?</a:t>
            </a:r>
          </a:p>
          <a:p>
            <a:endParaRPr lang="en-GB" b="0" i="0" dirty="0">
              <a:solidFill>
                <a:srgbClr val="000000"/>
              </a:solidFill>
              <a:effectLst/>
              <a:latin typeface="foundersgrotesk"/>
            </a:endParaRPr>
          </a:p>
          <a:p>
            <a:r>
              <a:rPr lang="en-GB" b="0" i="0" dirty="0">
                <a:solidFill>
                  <a:srgbClr val="000000"/>
                </a:solidFill>
                <a:effectLst/>
                <a:latin typeface="foundersgrotesk"/>
              </a:rPr>
              <a:t>The women and the men are at the same starting point, however, the women have additional barriers in their lanes that will prevent them from winning or completing the race.</a:t>
            </a:r>
          </a:p>
          <a:p>
            <a:pPr marL="0" indent="0">
              <a:buNone/>
            </a:pPr>
            <a:endParaRPr lang="en-GB" b="1" dirty="0"/>
          </a:p>
          <a:p>
            <a:pPr marL="0" indent="0">
              <a:buNone/>
            </a:pPr>
            <a:r>
              <a:rPr lang="en-GB" b="1" dirty="0"/>
              <a:t>What causes gender inequalities?</a:t>
            </a:r>
            <a:endParaRPr lang="en-GB" dirty="0"/>
          </a:p>
          <a:p>
            <a:pPr>
              <a:buFontTx/>
              <a:buNone/>
            </a:pPr>
            <a:r>
              <a:rPr lang="en-GB" dirty="0"/>
              <a:t>1- Unequal gender </a:t>
            </a:r>
            <a:r>
              <a:rPr lang="en-GB" b="1" dirty="0">
                <a:solidFill>
                  <a:srgbClr val="C00000"/>
                </a:solidFill>
              </a:rPr>
              <a:t>roles</a:t>
            </a:r>
            <a:r>
              <a:rPr lang="en-GB" b="1" dirty="0"/>
              <a:t> </a:t>
            </a:r>
            <a:r>
              <a:rPr lang="en-GB" dirty="0"/>
              <a:t>(</a:t>
            </a:r>
            <a:r>
              <a:rPr lang="en-US" dirty="0"/>
              <a:t>limit women’s employment participation and advancement)</a:t>
            </a:r>
          </a:p>
          <a:p>
            <a:pPr>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Gender-roles: </a:t>
            </a:r>
            <a:r>
              <a:rPr lang="en-GB" dirty="0"/>
              <a:t>Social and </a:t>
            </a:r>
            <a:r>
              <a:rPr lang="en-GB" dirty="0" err="1"/>
              <a:t>behavioral</a:t>
            </a:r>
            <a:r>
              <a:rPr lang="en-GB" dirty="0"/>
              <a:t> norms that, within a specific culture, are widely considered to be socially appropriate for individuals of a specific sex. These often determine the traditional responsibilities and tasks assigned to men, women, boys and girls. </a:t>
            </a:r>
            <a:endParaRPr lang="en-US" dirty="0"/>
          </a:p>
          <a:p>
            <a:pPr>
              <a:buFontTx/>
              <a:buNone/>
            </a:pPr>
            <a:endParaRPr lang="en-GB" dirty="0"/>
          </a:p>
          <a:p>
            <a:pPr>
              <a:buFontTx/>
              <a:buNone/>
            </a:pPr>
            <a:r>
              <a:rPr lang="en-GB" dirty="0"/>
              <a:t>2- Unequal social/gender </a:t>
            </a:r>
            <a:r>
              <a:rPr lang="en-GB" b="1" dirty="0">
                <a:solidFill>
                  <a:srgbClr val="C00000"/>
                </a:solidFill>
              </a:rPr>
              <a:t>norms</a:t>
            </a:r>
            <a:r>
              <a:rPr lang="en-GB" dirty="0">
                <a:solidFill>
                  <a:srgbClr val="C00000"/>
                </a:solidFill>
              </a:rPr>
              <a:t> </a:t>
            </a:r>
            <a:r>
              <a:rPr lang="en-GB" dirty="0"/>
              <a:t>and stereotypes (perpetuate inequalities and </a:t>
            </a:r>
            <a:r>
              <a:rPr lang="en-US" dirty="0"/>
              <a:t>value male authority and privilege):</a:t>
            </a:r>
          </a:p>
          <a:p>
            <a:pPr>
              <a:buFontTx/>
              <a:buNone/>
            </a:pPr>
            <a:endParaRPr lang="en-GB" dirty="0"/>
          </a:p>
          <a:p>
            <a:pPr>
              <a:buFontTx/>
              <a:buNone/>
            </a:pPr>
            <a:r>
              <a:rPr lang="en-GB" b="1" dirty="0"/>
              <a:t>Gender norms: </a:t>
            </a:r>
            <a:r>
              <a:rPr lang="en-GB" dirty="0"/>
              <a:t>Accepted attributes and characteristics of male and female gendered identity at a particular point in time for a specific society or community. They are the standards and expectations to which gender identity generally conforms, within a range that defines a particular society, culture and community at that point in time. Gender norms are ideas about how men and women should be and act. Internalized early in life, gender norms can establish a life cycle of gender socialization and stereotyping.</a:t>
            </a:r>
            <a:endParaRPr lang="en-US" dirty="0"/>
          </a:p>
          <a:p>
            <a:pPr>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GB" dirty="0"/>
              <a:t>Unequal gender </a:t>
            </a:r>
            <a:r>
              <a:rPr lang="en-GB" b="1" dirty="0">
                <a:solidFill>
                  <a:srgbClr val="C00000"/>
                </a:solidFill>
              </a:rPr>
              <a:t>relation</a:t>
            </a:r>
            <a:r>
              <a:rPr lang="en-GB" dirty="0">
                <a:solidFill>
                  <a:srgbClr val="C00000"/>
                </a:solidFill>
              </a:rPr>
              <a:t>s</a:t>
            </a:r>
            <a:r>
              <a:rPr lang="en-GB" dirty="0"/>
              <a:t> (gender power inequalities in work and family; GBVH): See next </a:t>
            </a:r>
            <a:r>
              <a:rPr lang="en-GB" dirty="0" err="1"/>
              <a:t>sldes</a:t>
            </a:r>
            <a:endParaRPr lang="en-GB" dirty="0"/>
          </a:p>
          <a:p>
            <a:pPr>
              <a:buFontTx/>
              <a:buChar char="-"/>
            </a:pPr>
            <a:endParaRPr lang="en-GB" dirty="0"/>
          </a:p>
          <a:p>
            <a:endParaRPr lang="en-US" dirty="0"/>
          </a:p>
        </p:txBody>
      </p:sp>
      <p:sp>
        <p:nvSpPr>
          <p:cNvPr id="4" name="Slide Number Placeholder 3"/>
          <p:cNvSpPr>
            <a:spLocks noGrp="1"/>
          </p:cNvSpPr>
          <p:nvPr>
            <p:ph type="sldNum" sz="quarter" idx="5"/>
          </p:nvPr>
        </p:nvSpPr>
        <p:spPr/>
        <p:txBody>
          <a:bodyPr/>
          <a:lstStyle/>
          <a:p>
            <a:fld id="{B850B11F-D52D-AD48-B371-4135C5E8E89A}" type="slidenum">
              <a:rPr lang="en-GB" smtClean="0"/>
              <a:t>8</a:t>
            </a:fld>
            <a:endParaRPr lang="en-GB" dirty="0"/>
          </a:p>
        </p:txBody>
      </p:sp>
    </p:spTree>
    <p:extLst>
      <p:ext uri="{BB962C8B-B14F-4D97-AF65-F5344CB8AC3E}">
        <p14:creationId xmlns:p14="http://schemas.microsoft.com/office/powerpoint/2010/main" val="271821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1F1F1F"/>
                </a:solidFill>
                <a:effectLst/>
                <a:latin typeface="+mn-lt"/>
              </a:rPr>
              <a:t>Patriarchy can be conceptualized as a system producing and reproducing gendered and intersectional inequalities, and men's power and women's subordination and </a:t>
            </a:r>
            <a:r>
              <a:rPr lang="en-US" sz="1400" b="0" i="0" dirty="0" err="1">
                <a:solidFill>
                  <a:srgbClr val="1F1F1F"/>
                </a:solidFill>
                <a:effectLst/>
                <a:latin typeface="+mn-lt"/>
              </a:rPr>
              <a:t>opression</a:t>
            </a:r>
            <a:r>
              <a:rPr lang="en-US" sz="1400" b="0" i="0" dirty="0">
                <a:solidFill>
                  <a:srgbClr val="1F1F1F"/>
                </a:solidFill>
                <a:effectLst/>
                <a:latin typeface="+mn-lt"/>
              </a:rPr>
              <a:t>. </a:t>
            </a:r>
          </a:p>
          <a:p>
            <a:endParaRPr lang="en-US" sz="1400" b="0" i="0" dirty="0">
              <a:solidFill>
                <a:srgbClr val="1F1F1F"/>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1F1F1F"/>
                </a:solidFill>
                <a:effectLst/>
                <a:latin typeface="+mn-lt"/>
              </a:rPr>
              <a:t>It is a system built on social, political, and economic structures and practices designed for, and through which </a:t>
            </a:r>
            <a:r>
              <a:rPr lang="en-US" sz="1400" b="0" i="0" u="none" strike="noStrike" dirty="0">
                <a:solidFill>
                  <a:srgbClr val="006598"/>
                </a:solidFill>
                <a:effectLst/>
                <a:latin typeface="+mn-lt"/>
                <a:hlinkClick r:id="rId3"/>
              </a:rPr>
              <a:t> men hold more power and authority</a:t>
            </a:r>
            <a:r>
              <a:rPr lang="en-US" sz="1400" b="0" i="0" dirty="0">
                <a:solidFill>
                  <a:srgbClr val="262626"/>
                </a:solidFill>
                <a:effectLst/>
                <a:latin typeface="+mn-lt"/>
              </a:rPr>
              <a:t> which subsequently leads to male privilege. This male dominance perpetuates beliefs and practices (</a:t>
            </a:r>
            <a:r>
              <a:rPr lang="en-US" sz="1400" b="0" i="0" u="none" strike="noStrike" dirty="0">
                <a:solidFill>
                  <a:srgbClr val="006598"/>
                </a:solidFill>
                <a:effectLst/>
                <a:latin typeface="+mn-lt"/>
                <a:hlinkClick r:id="rId4"/>
              </a:rPr>
              <a:t>cultural norms</a:t>
            </a:r>
            <a:r>
              <a:rPr lang="en-US" sz="1400" b="0" i="0" u="none" strike="noStrike" dirty="0">
                <a:solidFill>
                  <a:srgbClr val="006598"/>
                </a:solidFill>
                <a:effectLst/>
                <a:latin typeface="+mn-lt"/>
              </a:rPr>
              <a:t>, gender roles and gender </a:t>
            </a:r>
            <a:r>
              <a:rPr lang="en-US" sz="1400" b="0" i="0" u="none" strike="noStrike" dirty="0" err="1">
                <a:solidFill>
                  <a:srgbClr val="006598"/>
                </a:solidFill>
                <a:effectLst/>
                <a:latin typeface="+mn-lt"/>
              </a:rPr>
              <a:t>stereaotypes</a:t>
            </a:r>
            <a:r>
              <a:rPr lang="en-US" sz="1400" b="0" i="0" dirty="0">
                <a:solidFill>
                  <a:srgbClr val="262626"/>
                </a:solidFill>
                <a:effectLst/>
                <a:latin typeface="+mn-lt"/>
              </a:rPr>
              <a:t>) that -- whether consciously or unconsciously -- favor men over women, and these beliefs are not just held by men, but by the majority of the people in that society, whatever their gender.</a:t>
            </a:r>
            <a:endParaRPr lang="en-US" sz="1400" dirty="0">
              <a:latin typeface="+mn-lt"/>
            </a:endParaRPr>
          </a:p>
          <a:p>
            <a:endParaRPr lang="en-US" sz="1400" b="0" i="0" dirty="0">
              <a:solidFill>
                <a:srgbClr val="1F1F1F"/>
              </a:solidFill>
              <a:effectLst/>
              <a:latin typeface="+mn-lt"/>
            </a:endParaRPr>
          </a:p>
          <a:p>
            <a:endParaRPr lang="en-US" sz="1400" b="0" i="0" dirty="0">
              <a:solidFill>
                <a:srgbClr val="1F1F1F"/>
              </a:solidFill>
              <a:effectLst/>
              <a:latin typeface="+mn-lt"/>
            </a:endParaRPr>
          </a:p>
          <a:p>
            <a:r>
              <a:rPr lang="en-US" sz="1400" b="0" i="0" dirty="0">
                <a:solidFill>
                  <a:srgbClr val="1F1F1F"/>
                </a:solidFill>
                <a:effectLst/>
                <a:latin typeface="+mn-lt"/>
              </a:rPr>
              <a:t>“Men as a group” and “women as group” is used here to underline </a:t>
            </a:r>
            <a:r>
              <a:rPr lang="en-US" sz="1400" b="0" i="1" dirty="0">
                <a:solidFill>
                  <a:srgbClr val="1F1F1F"/>
                </a:solidFill>
                <a:effectLst/>
                <a:latin typeface="+mn-lt"/>
              </a:rPr>
              <a:t>not all</a:t>
            </a:r>
            <a:r>
              <a:rPr lang="en-US" sz="1400" b="0" i="0" dirty="0">
                <a:solidFill>
                  <a:srgbClr val="1F1F1F"/>
                </a:solidFill>
                <a:effectLst/>
                <a:latin typeface="+mn-lt"/>
              </a:rPr>
              <a:t> men and </a:t>
            </a:r>
            <a:r>
              <a:rPr lang="en-US" sz="1400" b="0" i="1" dirty="0">
                <a:solidFill>
                  <a:srgbClr val="1F1F1F"/>
                </a:solidFill>
                <a:effectLst/>
                <a:latin typeface="+mn-lt"/>
              </a:rPr>
              <a:t>not all</a:t>
            </a:r>
            <a:r>
              <a:rPr lang="en-US" sz="1400" b="0" i="0" dirty="0">
                <a:solidFill>
                  <a:srgbClr val="1F1F1F"/>
                </a:solidFill>
                <a:effectLst/>
                <a:latin typeface="+mn-lt"/>
              </a:rPr>
              <a:t> women.</a:t>
            </a:r>
          </a:p>
          <a:p>
            <a:endParaRPr lang="en-US" sz="1400" b="0" i="0" dirty="0">
              <a:solidFill>
                <a:srgbClr val="1F1F1F"/>
              </a:solidFill>
              <a:effectLst/>
              <a:latin typeface="+mn-lt"/>
            </a:endParaRPr>
          </a:p>
          <a:p>
            <a:pPr algn="l" fontAlgn="base"/>
            <a:r>
              <a:rPr lang="en-US" sz="1400" b="1" i="0" dirty="0">
                <a:solidFill>
                  <a:srgbClr val="000000"/>
                </a:solidFill>
                <a:effectLst/>
                <a:latin typeface="+mn-lt"/>
              </a:rPr>
              <a:t>Existing gender power imbalances as well as gender divisions of </a:t>
            </a:r>
            <a:r>
              <a:rPr lang="en-US" sz="1400" b="1" i="0" dirty="0" err="1">
                <a:solidFill>
                  <a:srgbClr val="000000"/>
                </a:solidFill>
                <a:effectLst/>
                <a:latin typeface="+mn-lt"/>
              </a:rPr>
              <a:t>labour</a:t>
            </a:r>
            <a:r>
              <a:rPr lang="en-US" sz="1400" b="1" i="0" dirty="0">
                <a:solidFill>
                  <a:srgbClr val="000000"/>
                </a:solidFill>
                <a:effectLst/>
                <a:latin typeface="+mn-lt"/>
              </a:rPr>
              <a:t>, power, and control</a:t>
            </a:r>
            <a:r>
              <a:rPr lang="en-US" sz="1400" b="0" i="0" dirty="0">
                <a:solidFill>
                  <a:srgbClr val="000000"/>
                </a:solidFill>
                <a:effectLst/>
                <a:latin typeface="+mn-lt"/>
              </a:rPr>
              <a:t>. </a:t>
            </a:r>
          </a:p>
          <a:p>
            <a:endParaRPr lang="en-US" sz="1400" b="0" i="0" dirty="0">
              <a:solidFill>
                <a:srgbClr val="1F1F1F"/>
              </a:solidFill>
              <a:effectLst/>
              <a:latin typeface="+mn-lt"/>
            </a:endParaRPr>
          </a:p>
          <a:p>
            <a:endParaRPr lang="en-US" b="0" i="0" dirty="0">
              <a:solidFill>
                <a:srgbClr val="1F1F1F"/>
              </a:solidFill>
              <a:effectLst/>
              <a:latin typeface="ElsevierGulliver"/>
            </a:endParaRPr>
          </a:p>
        </p:txBody>
      </p:sp>
      <p:sp>
        <p:nvSpPr>
          <p:cNvPr id="4" name="Slide Number Placeholder 3"/>
          <p:cNvSpPr>
            <a:spLocks noGrp="1"/>
          </p:cNvSpPr>
          <p:nvPr>
            <p:ph type="sldNum" sz="quarter" idx="5"/>
          </p:nvPr>
        </p:nvSpPr>
        <p:spPr/>
        <p:txBody>
          <a:bodyPr/>
          <a:lstStyle/>
          <a:p>
            <a:fld id="{E3150567-E4A3-7E44-BCB2-CD6CCA417E0C}" type="slidenum">
              <a:rPr lang="en-US" smtClean="0"/>
              <a:t>9</a:t>
            </a:fld>
            <a:endParaRPr lang="en-US"/>
          </a:p>
        </p:txBody>
      </p:sp>
    </p:spTree>
    <p:extLst>
      <p:ext uri="{BB962C8B-B14F-4D97-AF65-F5344CB8AC3E}">
        <p14:creationId xmlns:p14="http://schemas.microsoft.com/office/powerpoint/2010/main" val="55373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concept that women and men, and gender diverse people have equal conditions, treatment and opportunities for realizing their full potential, human rights and dignity, and for contributing to (and benefitting from) economic, social, cultural and political development. Gender equality is, therefore, the equal valuing by society of the similarities and the differences of men and women, and the roles they play. It is based on women and men being full partners in the home, community and society. </a:t>
            </a:r>
          </a:p>
          <a:p>
            <a:pPr marL="0" indent="0">
              <a:buNone/>
            </a:pPr>
            <a:endParaRPr lang="en-GB" dirty="0"/>
          </a:p>
          <a:p>
            <a:pPr marL="0" indent="0">
              <a:buNone/>
            </a:pPr>
            <a:r>
              <a:rPr lang="en-GB" dirty="0"/>
              <a:t>Equality does not mean that women and men will become the same but that women’s and men’s rights, responsibilities and opportunities will not depend on whether they are born male or female. Gender equality implies that the interests, needs and priorities of both women and men and girls and boys are taken into consideration, recognizing the diversity of different groups and that all human beings are free to develop their personal abilities and make choices without the limitations set by stereotypes and prejudices about gender roles. Gender equality is a matter of human rights and is considered a precondition for, and indicator of, sustainable people-centred development.</a:t>
            </a:r>
          </a:p>
          <a:p>
            <a:pPr marL="0" indent="0">
              <a:buNone/>
            </a:pPr>
            <a:endParaRPr lang="en-GB" dirty="0"/>
          </a:p>
          <a:p>
            <a:pPr marL="0" indent="0">
              <a:buNone/>
            </a:pPr>
            <a:endParaRPr lang="en-GB" dirty="0"/>
          </a:p>
          <a:p>
            <a:pPr marL="0" indent="0">
              <a:buNone/>
            </a:pPr>
            <a:endParaRPr lang="en-GB" b="1" dirty="0"/>
          </a:p>
          <a:p>
            <a:pPr marL="0" indent="0">
              <a:buNone/>
            </a:pPr>
            <a:endParaRPr lang="en-GB" b="1" dirty="0"/>
          </a:p>
          <a:p>
            <a:endParaRPr lang="en-US" dirty="0"/>
          </a:p>
        </p:txBody>
      </p:sp>
      <p:sp>
        <p:nvSpPr>
          <p:cNvPr id="4" name="Slide Number Placeholder 3"/>
          <p:cNvSpPr>
            <a:spLocks noGrp="1"/>
          </p:cNvSpPr>
          <p:nvPr>
            <p:ph type="sldNum" sz="quarter" idx="5"/>
          </p:nvPr>
        </p:nvSpPr>
        <p:spPr/>
        <p:txBody>
          <a:bodyPr/>
          <a:lstStyle/>
          <a:p>
            <a:fld id="{E3150567-E4A3-7E44-BCB2-CD6CCA417E0C}" type="slidenum">
              <a:rPr lang="en-US" smtClean="0"/>
              <a:t>10</a:t>
            </a:fld>
            <a:endParaRPr lang="en-US"/>
          </a:p>
        </p:txBody>
      </p:sp>
    </p:spTree>
    <p:extLst>
      <p:ext uri="{BB962C8B-B14F-4D97-AF65-F5344CB8AC3E}">
        <p14:creationId xmlns:p14="http://schemas.microsoft.com/office/powerpoint/2010/main" val="411131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0338-A9D9-1CAD-D8A1-61AD177BC7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AE2DBF7-90CA-0541-0F42-F4F04D0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965884-7439-CE86-0316-04A97424CE59}"/>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FA1AB129-0CBB-BA5D-F5FE-7B0735BB15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1E5C74-3AD4-722A-320E-628FA6E2EE67}"/>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34093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A448-727E-4782-A20A-AE8009BCF28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F8AB595-6DB7-0DF3-73A2-C796681E28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D2F3F-0578-AED4-FCE4-1A051BEB53B3}"/>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BDC7FF84-D885-02C2-DB2F-38FE2654EB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4482AF-F95C-E8C8-1431-D656D2919ED5}"/>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71938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D5408-5912-13A1-CCBC-5914E65BCD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B4FC4FC-F2B2-90DB-8865-6C8D5529F6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EAE2B8-FF8B-3E76-897D-64EFC67FB9B1}"/>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25422C91-1420-AFD9-6D42-32D7C4F6BD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BCDAE1-44B6-13A8-B3D5-3B4E030CA8CA}"/>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213430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C982-2884-A45A-8AFE-12860380A0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31AC2C-7418-4ECA-67EC-60356A6601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32837C-141D-84A8-D197-59E319759053}"/>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9913E690-75ED-2F12-E76D-911F712C10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385364-5343-3702-CBB0-38BED809184B}"/>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105985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61B3-95C3-DF86-9237-E0F212F0F1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5BE98-4ED0-497A-1226-25E7DC9271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E8E290-7A8E-6494-9F2A-77DEB4D22EC4}"/>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50B862F1-7257-A33C-990B-9A5CA08C3B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287ADE7-D244-A767-17F1-B875265C4E1F}"/>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33503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0044-7455-1779-E814-ABB499F7228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F61722-ABF8-A5BA-222C-8B35C1A06C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50D1D33-F04A-2FA9-7B69-36206911A2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86483EF-E81F-FE0E-88D3-D00FB4B8F31C}"/>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6" name="Footer Placeholder 5">
            <a:extLst>
              <a:ext uri="{FF2B5EF4-FFF2-40B4-BE49-F238E27FC236}">
                <a16:creationId xmlns:a16="http://schemas.microsoft.com/office/drawing/2014/main" id="{2887098D-B190-38D6-DF8F-75CF6085B15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7C780BF-6311-D79F-BF78-F7C837546B13}"/>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322444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F36-21F3-C274-1D2D-D34B54CDB54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B2CE990-7017-0B01-3279-F80C154DC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F88577-6ADA-7EF0-4264-0F087E5338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9055A6-AE5C-C649-36D7-D407CCB1E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FF0F3C-E582-57C9-02E9-77BABDE8DA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EBF2F72-3B40-E9B9-B28F-CBBB0542E6CD}"/>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8" name="Footer Placeholder 7">
            <a:extLst>
              <a:ext uri="{FF2B5EF4-FFF2-40B4-BE49-F238E27FC236}">
                <a16:creationId xmlns:a16="http://schemas.microsoft.com/office/drawing/2014/main" id="{E5E6E195-64D1-6A38-5616-519ED930A05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DB63B84-0607-62B3-0DD9-8F94F7A73929}"/>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150150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3927-D627-9217-423F-7AFF01FA16C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08D882-F1B0-5FDA-A31C-28243FB0AE0C}"/>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4" name="Footer Placeholder 3">
            <a:extLst>
              <a:ext uri="{FF2B5EF4-FFF2-40B4-BE49-F238E27FC236}">
                <a16:creationId xmlns:a16="http://schemas.microsoft.com/office/drawing/2014/main" id="{7DE4898B-16A7-2D60-566A-E911C0096E4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F7610-170B-7D6D-3ECC-D0CC63C64E16}"/>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181079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DACB4-128D-8481-D555-0994A65621E1}"/>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3" name="Footer Placeholder 2">
            <a:extLst>
              <a:ext uri="{FF2B5EF4-FFF2-40B4-BE49-F238E27FC236}">
                <a16:creationId xmlns:a16="http://schemas.microsoft.com/office/drawing/2014/main" id="{8AE64951-2F26-C8D5-2BAE-53C90CFEF0C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EE82BA-BA09-650A-7641-88C9C79A1B8E}"/>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18438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2A2C-90BC-4BD7-B2C7-61EDDF6DA5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A8D3B43-39C9-5A36-DD8D-1277F8410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40BCC69-B68A-7316-A13A-660A79B64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A866C3-CD77-6404-43F0-12784A4BBE8A}"/>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6" name="Footer Placeholder 5">
            <a:extLst>
              <a:ext uri="{FF2B5EF4-FFF2-40B4-BE49-F238E27FC236}">
                <a16:creationId xmlns:a16="http://schemas.microsoft.com/office/drawing/2014/main" id="{F9F67BDB-FCCB-8269-E78B-4E8EF867E1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5581D1-6CEC-59A7-2D88-1AE8246282DF}"/>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92769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42E0-E542-B32E-3764-AC8924A3EA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C5D27F8-8EDB-5F52-CF8F-63068AA6C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13C5421-7132-D935-1B89-98DB7CD3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7A8994-E4CC-C098-3C7B-60CA59852D9B}"/>
              </a:ext>
            </a:extLst>
          </p:cNvPr>
          <p:cNvSpPr>
            <a:spLocks noGrp="1"/>
          </p:cNvSpPr>
          <p:nvPr>
            <p:ph type="dt" sz="half" idx="10"/>
          </p:nvPr>
        </p:nvSpPr>
        <p:spPr/>
        <p:txBody>
          <a:bodyPr/>
          <a:lstStyle/>
          <a:p>
            <a:fld id="{EB26D4A2-FB2D-BD43-B870-F21248FCA3F1}" type="datetimeFigureOut">
              <a:rPr lang="en-GB" smtClean="0"/>
              <a:t>07/03/2025</a:t>
            </a:fld>
            <a:endParaRPr lang="en-GB" dirty="0"/>
          </a:p>
        </p:txBody>
      </p:sp>
      <p:sp>
        <p:nvSpPr>
          <p:cNvPr id="6" name="Footer Placeholder 5">
            <a:extLst>
              <a:ext uri="{FF2B5EF4-FFF2-40B4-BE49-F238E27FC236}">
                <a16:creationId xmlns:a16="http://schemas.microsoft.com/office/drawing/2014/main" id="{038ACB41-0802-DB23-6204-CE71FA76038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DF0EA68-4516-C86D-F21A-CDF931673D95}"/>
              </a:ext>
            </a:extLst>
          </p:cNvPr>
          <p:cNvSpPr>
            <a:spLocks noGrp="1"/>
          </p:cNvSpPr>
          <p:nvPr>
            <p:ph type="sldNum" sz="quarter" idx="12"/>
          </p:nvPr>
        </p:nvSpPr>
        <p:spPr/>
        <p:txBody>
          <a:bodyPr/>
          <a:lstStyle/>
          <a:p>
            <a:fld id="{B60445E4-E8A1-624C-8ACB-76B739561BB2}" type="slidenum">
              <a:rPr lang="en-GB" smtClean="0"/>
              <a:t>‹#›</a:t>
            </a:fld>
            <a:endParaRPr lang="en-GB" dirty="0"/>
          </a:p>
        </p:txBody>
      </p:sp>
    </p:spTree>
    <p:extLst>
      <p:ext uri="{BB962C8B-B14F-4D97-AF65-F5344CB8AC3E}">
        <p14:creationId xmlns:p14="http://schemas.microsoft.com/office/powerpoint/2010/main" val="377113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E3908-D11E-BA46-81A3-806B07965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2F7B0A-0D99-338A-2255-E4E205B68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DEC128-42B8-E7AE-4D3E-7C424A83A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6D4A2-FB2D-BD43-B870-F21248FCA3F1}" type="datetimeFigureOut">
              <a:rPr lang="en-GB" smtClean="0"/>
              <a:t>07/03/2025</a:t>
            </a:fld>
            <a:endParaRPr lang="en-GB" dirty="0"/>
          </a:p>
        </p:txBody>
      </p:sp>
      <p:sp>
        <p:nvSpPr>
          <p:cNvPr id="5" name="Footer Placeholder 4">
            <a:extLst>
              <a:ext uri="{FF2B5EF4-FFF2-40B4-BE49-F238E27FC236}">
                <a16:creationId xmlns:a16="http://schemas.microsoft.com/office/drawing/2014/main" id="{E837CA9B-1B59-973F-199D-8941FDFC0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A5DD64B-7638-CD08-22AB-0525501EE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445E4-E8A1-624C-8ACB-76B739561BB2}" type="slidenum">
              <a:rPr lang="en-GB" smtClean="0"/>
              <a:t>‹#›</a:t>
            </a:fld>
            <a:endParaRPr lang="en-GB" dirty="0"/>
          </a:p>
        </p:txBody>
      </p:sp>
    </p:spTree>
    <p:extLst>
      <p:ext uri="{BB962C8B-B14F-4D97-AF65-F5344CB8AC3E}">
        <p14:creationId xmlns:p14="http://schemas.microsoft.com/office/powerpoint/2010/main" val="212985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www.publicservice.govt.nz/assets/Pay-Equity-Process-Guide-1-v2.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ilo.org/sites/default/files/wcmsp5/groups/public/%40ed_norm/%40declaration/documents/publication/wcms_122372.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ilo.org/sites/default/files/wcmsp5/groups/public/%40ed_norm/%40declaration/documents/publication/wcms_122372.pdf"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s://www.ilo.org/sites/default/files/wcmsp5/groups/public/%40ed_norm/%40declaration/documents/publication/wcms_122372.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B272-6832-6ADA-61C4-AA934628BC68}"/>
              </a:ext>
            </a:extLst>
          </p:cNvPr>
          <p:cNvSpPr>
            <a:spLocks noGrp="1"/>
          </p:cNvSpPr>
          <p:nvPr>
            <p:ph type="ctrTitle"/>
          </p:nvPr>
        </p:nvSpPr>
        <p:spPr>
          <a:xfrm>
            <a:off x="1524000" y="1122363"/>
            <a:ext cx="9144000" cy="1701224"/>
          </a:xfrm>
        </p:spPr>
        <p:txBody>
          <a:bodyPr>
            <a:normAutofit fontScale="90000"/>
          </a:bodyPr>
          <a:lstStyle/>
          <a:p>
            <a:r>
              <a:rPr lang="en-GB" b="1" dirty="0">
                <a:solidFill>
                  <a:srgbClr val="C00000"/>
                </a:solidFill>
              </a:rPr>
              <a:t>IndustriALL Pay Equity </a:t>
            </a:r>
            <a:r>
              <a:rPr lang="en-GB" b="1">
                <a:solidFill>
                  <a:srgbClr val="C00000"/>
                </a:solidFill>
              </a:rPr>
              <a:t>Training Modules</a:t>
            </a:r>
            <a:endParaRPr lang="en-GB" b="1" dirty="0">
              <a:solidFill>
                <a:srgbClr val="C00000"/>
              </a:solidFill>
            </a:endParaRPr>
          </a:p>
        </p:txBody>
      </p:sp>
      <p:sp>
        <p:nvSpPr>
          <p:cNvPr id="3" name="Subtitle 2">
            <a:extLst>
              <a:ext uri="{FF2B5EF4-FFF2-40B4-BE49-F238E27FC236}">
                <a16:creationId xmlns:a16="http://schemas.microsoft.com/office/drawing/2014/main" id="{3034E936-C5E8-6F8E-57FE-E7A007B411B1}"/>
              </a:ext>
            </a:extLst>
          </p:cNvPr>
          <p:cNvSpPr>
            <a:spLocks noGrp="1"/>
          </p:cNvSpPr>
          <p:nvPr>
            <p:ph type="subTitle" idx="1"/>
          </p:nvPr>
        </p:nvSpPr>
        <p:spPr>
          <a:xfrm>
            <a:off x="-656493" y="5735637"/>
            <a:ext cx="4123173" cy="1163752"/>
          </a:xfrm>
        </p:spPr>
        <p:txBody>
          <a:bodyPr>
            <a:normAutofit/>
          </a:bodyPr>
          <a:lstStyle/>
          <a:p>
            <a:endParaRPr lang="en-GB" sz="1800" b="1" i="1" dirty="0"/>
          </a:p>
          <a:p>
            <a:r>
              <a:rPr lang="en-GB" sz="1800" b="1" i="1" dirty="0" err="1"/>
              <a:t>Dr.</a:t>
            </a:r>
            <a:r>
              <a:rPr lang="en-GB" sz="1800" b="1" i="1" dirty="0"/>
              <a:t> Jane Pillinger</a:t>
            </a:r>
          </a:p>
        </p:txBody>
      </p:sp>
      <p:pic>
        <p:nvPicPr>
          <p:cNvPr id="5" name="Picture 4">
            <a:extLst>
              <a:ext uri="{FF2B5EF4-FFF2-40B4-BE49-F238E27FC236}">
                <a16:creationId xmlns:a16="http://schemas.microsoft.com/office/drawing/2014/main" id="{5A028C36-F471-5931-D974-24D0B4894275}"/>
              </a:ext>
            </a:extLst>
          </p:cNvPr>
          <p:cNvPicPr>
            <a:picLocks noChangeAspect="1"/>
          </p:cNvPicPr>
          <p:nvPr/>
        </p:nvPicPr>
        <p:blipFill>
          <a:blip r:embed="rId3"/>
          <a:stretch>
            <a:fillRect/>
          </a:stretch>
        </p:blipFill>
        <p:spPr>
          <a:xfrm>
            <a:off x="10095967" y="4758603"/>
            <a:ext cx="1623711" cy="1701225"/>
          </a:xfrm>
          <a:prstGeom prst="rect">
            <a:avLst/>
          </a:prstGeom>
        </p:spPr>
      </p:pic>
      <p:pic>
        <p:nvPicPr>
          <p:cNvPr id="7" name="Picture 6">
            <a:extLst>
              <a:ext uri="{FF2B5EF4-FFF2-40B4-BE49-F238E27FC236}">
                <a16:creationId xmlns:a16="http://schemas.microsoft.com/office/drawing/2014/main" id="{17D9D6CE-64E7-511B-6430-BA26D5C33A62}"/>
              </a:ext>
            </a:extLst>
          </p:cNvPr>
          <p:cNvPicPr>
            <a:picLocks noChangeAspect="1"/>
          </p:cNvPicPr>
          <p:nvPr/>
        </p:nvPicPr>
        <p:blipFill>
          <a:blip r:embed="rId4"/>
          <a:stretch>
            <a:fillRect/>
          </a:stretch>
        </p:blipFill>
        <p:spPr>
          <a:xfrm>
            <a:off x="8381228" y="5470514"/>
            <a:ext cx="1714739" cy="1162212"/>
          </a:xfrm>
          <a:prstGeom prst="rect">
            <a:avLst/>
          </a:prstGeom>
        </p:spPr>
      </p:pic>
    </p:spTree>
    <p:extLst>
      <p:ext uri="{BB962C8B-B14F-4D97-AF65-F5344CB8AC3E}">
        <p14:creationId xmlns:p14="http://schemas.microsoft.com/office/powerpoint/2010/main" val="149932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E90821-8951-9D6E-8EA0-80F1765B5389}"/>
              </a:ext>
            </a:extLst>
          </p:cNvPr>
          <p:cNvSpPr txBox="1"/>
          <p:nvPr/>
        </p:nvSpPr>
        <p:spPr>
          <a:xfrm>
            <a:off x="1646999" y="1905890"/>
            <a:ext cx="9539434" cy="3046219"/>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en-GB" sz="2400" kern="100" dirty="0">
                <a:solidFill>
                  <a:srgbClr val="262626"/>
                </a:solidFill>
                <a:ea typeface="Calibri" panose="020F0502020204030204" pitchFamily="34" charset="0"/>
                <a:cs typeface="Arial" panose="020B0604020202020204" pitchFamily="34" charset="0"/>
              </a:rPr>
              <a:t>Equal visibility, empowerment and participation to women, men and gender diverse people in all spheres of public life, the workplace and the family.</a:t>
            </a:r>
          </a:p>
          <a:p>
            <a:pPr>
              <a:lnSpc>
                <a:spcPct val="107000"/>
              </a:lnSpc>
              <a:spcAft>
                <a:spcPts val="800"/>
              </a:spcAft>
            </a:pPr>
            <a:endParaRPr lang="en-GB" sz="2400" kern="100" dirty="0">
              <a:solidFill>
                <a:srgbClr val="262626"/>
              </a:solidFill>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sz="2400" kern="100" dirty="0">
                <a:solidFill>
                  <a:srgbClr val="262626"/>
                </a:solidFill>
                <a:ea typeface="Calibri" panose="020F0502020204030204" pitchFamily="34" charset="0"/>
                <a:cs typeface="Arial" panose="020B0604020202020204" pitchFamily="34" charset="0"/>
              </a:rPr>
              <a:t> Gender equality implies that the interests, needs and priorities of women, men and gender diverse people are taken into consideration, recognizing the diversity of different groups of women and men. </a:t>
            </a:r>
          </a:p>
        </p:txBody>
      </p:sp>
      <p:sp>
        <p:nvSpPr>
          <p:cNvPr id="6" name="Content Placeholder 3">
            <a:extLst>
              <a:ext uri="{FF2B5EF4-FFF2-40B4-BE49-F238E27FC236}">
                <a16:creationId xmlns:a16="http://schemas.microsoft.com/office/drawing/2014/main" id="{7CF462F8-2889-AC43-806D-2FF1E6B471D5}"/>
              </a:ext>
            </a:extLst>
          </p:cNvPr>
          <p:cNvSpPr>
            <a:spLocks noGrp="1"/>
          </p:cNvSpPr>
          <p:nvPr/>
        </p:nvSpPr>
        <p:spPr>
          <a:xfrm>
            <a:off x="3505200" y="125333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3" name="TextBox 2">
            <a:extLst>
              <a:ext uri="{FF2B5EF4-FFF2-40B4-BE49-F238E27FC236}">
                <a16:creationId xmlns:a16="http://schemas.microsoft.com/office/drawing/2014/main" id="{F2082010-BAB5-9044-3ABF-F59D8E599DC9}"/>
              </a:ext>
            </a:extLst>
          </p:cNvPr>
          <p:cNvSpPr txBox="1"/>
          <p:nvPr/>
        </p:nvSpPr>
        <p:spPr>
          <a:xfrm>
            <a:off x="1646999" y="695216"/>
            <a:ext cx="6096000" cy="658835"/>
          </a:xfrm>
          <a:prstGeom prst="rect">
            <a:avLst/>
          </a:prstGeom>
          <a:noFill/>
        </p:spPr>
        <p:txBody>
          <a:bodyPr wrap="square">
            <a:spAutoFit/>
          </a:bodyPr>
          <a:lstStyle/>
          <a:p>
            <a:pPr>
              <a:lnSpc>
                <a:spcPct val="107000"/>
              </a:lnSpc>
              <a:spcAft>
                <a:spcPts val="800"/>
              </a:spcAft>
            </a:pPr>
            <a:r>
              <a:rPr lang="en-US" sz="3600" b="1" kern="100" dirty="0">
                <a:solidFill>
                  <a:srgbClr val="C00000"/>
                </a:solidFill>
                <a:ea typeface="Calibri" panose="020F0502020204030204" pitchFamily="34" charset="0"/>
                <a:cs typeface="Arial" panose="020B0604020202020204" pitchFamily="34" charset="0"/>
              </a:rPr>
              <a:t>Gender equality </a:t>
            </a:r>
          </a:p>
        </p:txBody>
      </p:sp>
    </p:spTree>
    <p:extLst>
      <p:ext uri="{BB962C8B-B14F-4D97-AF65-F5344CB8AC3E}">
        <p14:creationId xmlns:p14="http://schemas.microsoft.com/office/powerpoint/2010/main" val="168870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200BC-980F-C64C-A41D-5E7CD5369EA6}"/>
              </a:ext>
            </a:extLst>
          </p:cNvPr>
          <p:cNvSpPr>
            <a:spLocks noGrp="1"/>
          </p:cNvSpPr>
          <p:nvPr>
            <p:ph sz="half" idx="1"/>
          </p:nvPr>
        </p:nvSpPr>
        <p:spPr/>
        <p:txBody>
          <a:bodyPr>
            <a:normAutofit/>
          </a:bodyPr>
          <a:lstStyle/>
          <a:p>
            <a:endParaRPr lang="en-GB" b="1" dirty="0"/>
          </a:p>
          <a:p>
            <a:pPr marL="0" indent="0">
              <a:buNone/>
            </a:pPr>
            <a:endParaRPr lang="en-US" dirty="0"/>
          </a:p>
          <a:p>
            <a:pPr marL="0" indent="0">
              <a:buNone/>
            </a:pPr>
            <a:endParaRPr lang="en-US" b="1" dirty="0"/>
          </a:p>
          <a:p>
            <a:pPr>
              <a:buFontTx/>
              <a:buChar char="-"/>
            </a:pPr>
            <a:endParaRPr lang="en-GB" dirty="0"/>
          </a:p>
          <a:p>
            <a:endParaRPr lang="en-GB" dirty="0"/>
          </a:p>
        </p:txBody>
      </p:sp>
      <p:pic>
        <p:nvPicPr>
          <p:cNvPr id="6" name="Picture 5">
            <a:extLst>
              <a:ext uri="{FF2B5EF4-FFF2-40B4-BE49-F238E27FC236}">
                <a16:creationId xmlns:a16="http://schemas.microsoft.com/office/drawing/2014/main" id="{7C9E6A0E-64F2-97BD-8335-0697DBFFAF72}"/>
              </a:ext>
            </a:extLst>
          </p:cNvPr>
          <p:cNvPicPr>
            <a:picLocks noChangeAspect="1"/>
          </p:cNvPicPr>
          <p:nvPr/>
        </p:nvPicPr>
        <p:blipFill>
          <a:blip r:embed="rId3"/>
          <a:stretch>
            <a:fillRect/>
          </a:stretch>
        </p:blipFill>
        <p:spPr>
          <a:xfrm>
            <a:off x="2383762" y="681037"/>
            <a:ext cx="7101882" cy="5321520"/>
          </a:xfrm>
          <a:prstGeom prst="rect">
            <a:avLst/>
          </a:prstGeom>
        </p:spPr>
      </p:pic>
      <p:sp>
        <p:nvSpPr>
          <p:cNvPr id="2" name="TextBox 1">
            <a:extLst>
              <a:ext uri="{FF2B5EF4-FFF2-40B4-BE49-F238E27FC236}">
                <a16:creationId xmlns:a16="http://schemas.microsoft.com/office/drawing/2014/main" id="{DD38FC90-34F1-2F95-0784-6DFDE5A33058}"/>
              </a:ext>
            </a:extLst>
          </p:cNvPr>
          <p:cNvSpPr txBox="1"/>
          <p:nvPr/>
        </p:nvSpPr>
        <p:spPr>
          <a:xfrm>
            <a:off x="2383762" y="6002557"/>
            <a:ext cx="3833165" cy="307777"/>
          </a:xfrm>
          <a:prstGeom prst="rect">
            <a:avLst/>
          </a:prstGeom>
          <a:noFill/>
        </p:spPr>
        <p:txBody>
          <a:bodyPr wrap="none" rtlCol="0">
            <a:spAutoFit/>
          </a:bodyPr>
          <a:lstStyle/>
          <a:p>
            <a:r>
              <a:rPr lang="en-GB" sz="1400" b="1" i="1" dirty="0"/>
              <a:t>From Participatory Gender Audit Glossary, ITCILO</a:t>
            </a:r>
            <a:endParaRPr lang="en-US" sz="1400" b="1" i="1" dirty="0"/>
          </a:p>
        </p:txBody>
      </p:sp>
    </p:spTree>
    <p:extLst>
      <p:ext uri="{BB962C8B-B14F-4D97-AF65-F5344CB8AC3E}">
        <p14:creationId xmlns:p14="http://schemas.microsoft.com/office/powerpoint/2010/main" val="282160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DD55-03DE-1A0C-C075-C096A8B5EDB6}"/>
              </a:ext>
            </a:extLst>
          </p:cNvPr>
          <p:cNvSpPr>
            <a:spLocks noGrp="1"/>
          </p:cNvSpPr>
          <p:nvPr>
            <p:ph type="title"/>
          </p:nvPr>
        </p:nvSpPr>
        <p:spPr/>
        <p:txBody>
          <a:bodyPr/>
          <a:lstStyle/>
          <a:p>
            <a:r>
              <a:rPr lang="en-GB" b="1" dirty="0">
                <a:solidFill>
                  <a:srgbClr val="C00000"/>
                </a:solidFill>
              </a:rPr>
              <a:t>Ice breaker: a quick poll</a:t>
            </a:r>
          </a:p>
        </p:txBody>
      </p:sp>
      <p:sp>
        <p:nvSpPr>
          <p:cNvPr id="3" name="Content Placeholder 2">
            <a:extLst>
              <a:ext uri="{FF2B5EF4-FFF2-40B4-BE49-F238E27FC236}">
                <a16:creationId xmlns:a16="http://schemas.microsoft.com/office/drawing/2014/main" id="{A2D26DCD-EF86-A0D7-FCC9-FDE2A2FAC649}"/>
              </a:ext>
            </a:extLst>
          </p:cNvPr>
          <p:cNvSpPr>
            <a:spLocks noGrp="1"/>
          </p:cNvSpPr>
          <p:nvPr>
            <p:ph idx="1"/>
          </p:nvPr>
        </p:nvSpPr>
        <p:spPr>
          <a:xfrm>
            <a:off x="838200" y="1459522"/>
            <a:ext cx="10515600" cy="5398478"/>
          </a:xfrm>
        </p:spPr>
        <p:txBody>
          <a:bodyPr>
            <a:normAutofit fontScale="55000" lnSpcReduction="20000"/>
          </a:bodyPr>
          <a:lstStyle/>
          <a:p>
            <a:pPr marL="0" indent="0">
              <a:buNone/>
            </a:pPr>
            <a:r>
              <a:rPr lang="en-GB" b="1" dirty="0"/>
              <a:t>Q1. Globally, women are paid around ?% less than men (mean hourly earnings)</a:t>
            </a:r>
            <a:endParaRPr lang="en-GB" dirty="0"/>
          </a:p>
          <a:p>
            <a:r>
              <a:rPr lang="en-GB" dirty="0"/>
              <a:t>5%</a:t>
            </a:r>
          </a:p>
          <a:p>
            <a:r>
              <a:rPr lang="en-GB" dirty="0"/>
              <a:t>10%</a:t>
            </a:r>
          </a:p>
          <a:p>
            <a:r>
              <a:rPr lang="en-GB" dirty="0"/>
              <a:t>20%</a:t>
            </a:r>
          </a:p>
          <a:p>
            <a:r>
              <a:rPr lang="en-GB" dirty="0"/>
              <a:t>30%</a:t>
            </a:r>
          </a:p>
          <a:p>
            <a:endParaRPr lang="en-GB" dirty="0"/>
          </a:p>
          <a:p>
            <a:pPr marL="0" indent="0">
              <a:buNone/>
            </a:pPr>
            <a:r>
              <a:rPr lang="en-GB" b="1" dirty="0"/>
              <a:t>Q2. At the current rate of progress in closing the gender pay gap, how many years does the ILO estimate that it will take to close the global gender pay gap?</a:t>
            </a:r>
          </a:p>
          <a:p>
            <a:r>
              <a:rPr lang="en-GB" dirty="0"/>
              <a:t>1 year</a:t>
            </a:r>
          </a:p>
          <a:p>
            <a:r>
              <a:rPr lang="en-GB" dirty="0"/>
              <a:t>15 years</a:t>
            </a:r>
          </a:p>
          <a:p>
            <a:r>
              <a:rPr lang="en-GB" dirty="0"/>
              <a:t>57 years</a:t>
            </a:r>
          </a:p>
          <a:p>
            <a:r>
              <a:rPr lang="en-GB" dirty="0"/>
              <a:t>113 years</a:t>
            </a:r>
          </a:p>
          <a:p>
            <a:r>
              <a:rPr lang="en-GB" dirty="0"/>
              <a:t>257 years</a:t>
            </a:r>
          </a:p>
          <a:p>
            <a:pPr marL="0" indent="0">
              <a:buNone/>
            </a:pPr>
            <a:endParaRPr lang="en-GB" dirty="0"/>
          </a:p>
          <a:p>
            <a:pPr marL="0" indent="0">
              <a:buNone/>
            </a:pPr>
            <a:r>
              <a:rPr lang="en-GB" b="1" dirty="0"/>
              <a:t>Q3. International Equal Pay Day is celebrated on  what day each year each year (to mark the moment when women effectively stop getting paid compared to their male colleagues)</a:t>
            </a:r>
          </a:p>
          <a:p>
            <a:r>
              <a:rPr lang="en-GB" dirty="0"/>
              <a:t>18 June</a:t>
            </a:r>
          </a:p>
          <a:p>
            <a:r>
              <a:rPr lang="en-GB" dirty="0"/>
              <a:t>18 September</a:t>
            </a:r>
          </a:p>
          <a:p>
            <a:r>
              <a:rPr lang="en-GB" dirty="0"/>
              <a:t>18 November</a:t>
            </a:r>
          </a:p>
        </p:txBody>
      </p:sp>
    </p:spTree>
    <p:extLst>
      <p:ext uri="{BB962C8B-B14F-4D97-AF65-F5344CB8AC3E}">
        <p14:creationId xmlns:p14="http://schemas.microsoft.com/office/powerpoint/2010/main" val="221088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FR" b="1" dirty="0">
                <a:solidFill>
                  <a:srgbClr val="C00000"/>
                </a:solidFill>
              </a:rPr>
              <a:t>Activity 1.3: Where do we stand on unequal pay between women and men?</a:t>
            </a: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13</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41604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ACB8E-3327-A4DE-2905-3D276C9A6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BB9CB-67EE-7543-7742-FFEC2C773501}"/>
              </a:ext>
            </a:extLst>
          </p:cNvPr>
          <p:cNvSpPr>
            <a:spLocks noGrp="1"/>
          </p:cNvSpPr>
          <p:nvPr>
            <p:ph type="ctrTitle"/>
          </p:nvPr>
        </p:nvSpPr>
        <p:spPr/>
        <p:txBody>
          <a:bodyPr>
            <a:normAutofit fontScale="90000"/>
          </a:bodyPr>
          <a:lstStyle/>
          <a:p>
            <a:r>
              <a:rPr lang="en-GB" b="1" dirty="0">
                <a:solidFill>
                  <a:schemeClr val="accent1">
                    <a:lumMod val="75000"/>
                  </a:schemeClr>
                </a:solidFill>
              </a:rPr>
              <a:t>Module 2: What is pay equity and why it is a trade union issue</a:t>
            </a:r>
          </a:p>
        </p:txBody>
      </p:sp>
      <p:sp>
        <p:nvSpPr>
          <p:cNvPr id="3" name="Subtitle 2">
            <a:extLst>
              <a:ext uri="{FF2B5EF4-FFF2-40B4-BE49-F238E27FC236}">
                <a16:creationId xmlns:a16="http://schemas.microsoft.com/office/drawing/2014/main" id="{29A2C616-0BD1-134F-C70F-0F2D1B29AC1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7632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1AD5-C5B6-A5B8-B8E3-3A0FB59BADD9}"/>
              </a:ext>
            </a:extLst>
          </p:cNvPr>
          <p:cNvSpPr>
            <a:spLocks noGrp="1"/>
          </p:cNvSpPr>
          <p:nvPr>
            <p:ph type="title"/>
          </p:nvPr>
        </p:nvSpPr>
        <p:spPr/>
        <p:txBody>
          <a:bodyPr/>
          <a:lstStyle/>
          <a:p>
            <a:r>
              <a:rPr lang="en-GB" b="1" dirty="0">
                <a:solidFill>
                  <a:srgbClr val="C00000"/>
                </a:solidFill>
              </a:rPr>
              <a:t>Why is pay equity an important priority for IndustriALL </a:t>
            </a:r>
          </a:p>
        </p:txBody>
      </p:sp>
      <p:sp>
        <p:nvSpPr>
          <p:cNvPr id="3" name="Content Placeholder 2">
            <a:extLst>
              <a:ext uri="{FF2B5EF4-FFF2-40B4-BE49-F238E27FC236}">
                <a16:creationId xmlns:a16="http://schemas.microsoft.com/office/drawing/2014/main" id="{E0D86641-F279-D9BF-4DD9-45644AF3AE75}"/>
              </a:ext>
            </a:extLst>
          </p:cNvPr>
          <p:cNvSpPr>
            <a:spLocks noGrp="1"/>
          </p:cNvSpPr>
          <p:nvPr>
            <p:ph idx="1"/>
          </p:nvPr>
        </p:nvSpPr>
        <p:spPr/>
        <p:txBody>
          <a:bodyPr>
            <a:normAutofit/>
          </a:bodyPr>
          <a:lstStyle/>
          <a:p>
            <a:pPr algn="l"/>
            <a:r>
              <a:rPr lang="en-GB" b="0" i="0" u="none" strike="noStrike" dirty="0">
                <a:solidFill>
                  <a:srgbClr val="222222"/>
                </a:solidFill>
                <a:effectLst/>
                <a:cs typeface="Arial" panose="020B0604020202020204" pitchFamily="34" charset="0"/>
              </a:rPr>
              <a:t>IndustriALL is committed to ending inequalities between women and men through a transformational approach. </a:t>
            </a:r>
          </a:p>
          <a:p>
            <a:pPr algn="l"/>
            <a:r>
              <a:rPr lang="en-GB" b="0" i="0" u="none" strike="noStrike" dirty="0">
                <a:solidFill>
                  <a:srgbClr val="222222"/>
                </a:solidFill>
                <a:effectLst/>
                <a:cs typeface="Arial" panose="020B0604020202020204" pitchFamily="34" charset="0"/>
              </a:rPr>
              <a:t>This means addressing the structural and root causes of inequalities.</a:t>
            </a:r>
          </a:p>
          <a:p>
            <a:pPr algn="l"/>
            <a:r>
              <a:rPr lang="en-GB" b="0" i="0" u="none" strike="noStrike" dirty="0">
                <a:solidFill>
                  <a:srgbClr val="222222"/>
                </a:solidFill>
                <a:effectLst/>
                <a:cs typeface="Arial" panose="020B0604020202020204" pitchFamily="34" charset="0"/>
              </a:rPr>
              <a:t>Pay equity addresses the undervaluation of women’s work, which contributes to the gender wage gap.</a:t>
            </a:r>
          </a:p>
          <a:p>
            <a:pPr algn="l"/>
            <a:r>
              <a:rPr lang="en-GB" b="0" i="0" u="none" strike="noStrike" dirty="0">
                <a:solidFill>
                  <a:srgbClr val="222222"/>
                </a:solidFill>
                <a:effectLst/>
                <a:cs typeface="Arial" panose="020B0604020202020204" pitchFamily="34" charset="0"/>
              </a:rPr>
              <a:t>Jobs commonly held by women tend to be paid less than jobs commonly held by men—even when the work is comparable in value based on skill, effort, responsibility, and working conditions.</a:t>
            </a:r>
          </a:p>
          <a:p>
            <a:pPr algn="l"/>
            <a:r>
              <a:rPr lang="en-GB" b="0" i="0" u="none" strike="noStrike" dirty="0">
                <a:solidFill>
                  <a:srgbClr val="222222"/>
                </a:solidFill>
                <a:effectLst/>
                <a:cs typeface="Arial" panose="020B0604020202020204" pitchFamily="34" charset="0"/>
              </a:rPr>
              <a:t>The gender wage gap is a persistent problem. </a:t>
            </a:r>
          </a:p>
          <a:p>
            <a:endParaRPr lang="en-GB" dirty="0"/>
          </a:p>
        </p:txBody>
      </p:sp>
    </p:spTree>
    <p:extLst>
      <p:ext uri="{BB962C8B-B14F-4D97-AF65-F5344CB8AC3E}">
        <p14:creationId xmlns:p14="http://schemas.microsoft.com/office/powerpoint/2010/main" val="165059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9DA5-62A2-C49A-E531-A08DA30718E1}"/>
              </a:ext>
            </a:extLst>
          </p:cNvPr>
          <p:cNvSpPr>
            <a:spLocks noGrp="1"/>
          </p:cNvSpPr>
          <p:nvPr>
            <p:ph type="title"/>
          </p:nvPr>
        </p:nvSpPr>
        <p:spPr/>
        <p:txBody>
          <a:bodyPr/>
          <a:lstStyle/>
          <a:p>
            <a:r>
              <a:rPr lang="en-GB" b="1" dirty="0">
                <a:solidFill>
                  <a:srgbClr val="C00000"/>
                </a:solidFill>
              </a:rPr>
              <a:t>Problems in achieving pay equity (1): Undervaluing of women’s work</a:t>
            </a:r>
          </a:p>
        </p:txBody>
      </p:sp>
      <p:sp>
        <p:nvSpPr>
          <p:cNvPr id="3" name="Content Placeholder 2">
            <a:extLst>
              <a:ext uri="{FF2B5EF4-FFF2-40B4-BE49-F238E27FC236}">
                <a16:creationId xmlns:a16="http://schemas.microsoft.com/office/drawing/2014/main" id="{15D13D8B-7A18-97F0-E7D6-AD1736189E31}"/>
              </a:ext>
            </a:extLst>
          </p:cNvPr>
          <p:cNvSpPr>
            <a:spLocks noGrp="1"/>
          </p:cNvSpPr>
          <p:nvPr>
            <p:ph idx="1"/>
          </p:nvPr>
        </p:nvSpPr>
        <p:spPr/>
        <p:txBody>
          <a:bodyPr/>
          <a:lstStyle/>
          <a:p>
            <a:pPr>
              <a:spcBef>
                <a:spcPts val="0"/>
              </a:spcBef>
              <a:defRPr/>
            </a:pPr>
            <a:r>
              <a:rPr lang="en-IE" sz="2800" dirty="0"/>
              <a:t>Women’s skills are often regarded as ‘natural’ female characteristics rather than acquired skills e.g. undervaluing of care work </a:t>
            </a:r>
          </a:p>
          <a:p>
            <a:pPr marL="0" indent="0">
              <a:spcBef>
                <a:spcPts val="0"/>
              </a:spcBef>
              <a:buNone/>
              <a:defRPr/>
            </a:pPr>
            <a:endParaRPr lang="en-IE" sz="2800" dirty="0"/>
          </a:p>
          <a:p>
            <a:pPr>
              <a:spcBef>
                <a:spcPts val="0"/>
              </a:spcBef>
              <a:defRPr/>
            </a:pPr>
            <a:r>
              <a:rPr lang="en-IE" sz="2800" dirty="0"/>
              <a:t>Gender bias in assessing women’s work</a:t>
            </a:r>
          </a:p>
          <a:p>
            <a:pPr marL="0" indent="0">
              <a:spcBef>
                <a:spcPts val="0"/>
              </a:spcBef>
              <a:buNone/>
              <a:defRPr/>
            </a:pPr>
            <a:endParaRPr lang="en-IE" sz="2800" dirty="0"/>
          </a:p>
          <a:p>
            <a:pPr>
              <a:spcBef>
                <a:spcPts val="0"/>
              </a:spcBef>
              <a:defRPr/>
            </a:pPr>
            <a:r>
              <a:rPr lang="en-IE" sz="2800" dirty="0"/>
              <a:t>Difficulties related to measuring productivity in women’s work, e.g. care work</a:t>
            </a:r>
          </a:p>
          <a:p>
            <a:pPr>
              <a:spcBef>
                <a:spcPts val="0"/>
              </a:spcBef>
              <a:defRPr/>
            </a:pPr>
            <a:endParaRPr lang="en-IE" sz="2800" dirty="0"/>
          </a:p>
          <a:p>
            <a:pPr>
              <a:spcBef>
                <a:spcPts val="0"/>
              </a:spcBef>
              <a:defRPr/>
            </a:pPr>
            <a:r>
              <a:rPr lang="en-IE" sz="2800" dirty="0"/>
              <a:t>Gender stereotypes impacts on how we value women’s work and skills</a:t>
            </a:r>
            <a:endParaRPr lang="en-US" sz="2800" dirty="0"/>
          </a:p>
          <a:p>
            <a:endParaRPr lang="en-US" dirty="0"/>
          </a:p>
          <a:p>
            <a:endParaRPr lang="en-GB" dirty="0"/>
          </a:p>
        </p:txBody>
      </p:sp>
    </p:spTree>
    <p:extLst>
      <p:ext uri="{BB962C8B-B14F-4D97-AF65-F5344CB8AC3E}">
        <p14:creationId xmlns:p14="http://schemas.microsoft.com/office/powerpoint/2010/main" val="186906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1FD3-4ED9-CCF5-943B-45FF13137F1C}"/>
              </a:ext>
            </a:extLst>
          </p:cNvPr>
          <p:cNvSpPr>
            <a:spLocks noGrp="1"/>
          </p:cNvSpPr>
          <p:nvPr>
            <p:ph type="title"/>
          </p:nvPr>
        </p:nvSpPr>
        <p:spPr/>
        <p:txBody>
          <a:bodyPr/>
          <a:lstStyle/>
          <a:p>
            <a:r>
              <a:rPr lang="en-GB" b="1" dirty="0">
                <a:solidFill>
                  <a:srgbClr val="C00000"/>
                </a:solidFill>
              </a:rPr>
              <a:t>Problems in achieving pay equity (2): Lack of data on wages / transparent pay systems</a:t>
            </a:r>
          </a:p>
        </p:txBody>
      </p:sp>
      <p:sp>
        <p:nvSpPr>
          <p:cNvPr id="3" name="Content Placeholder 2">
            <a:extLst>
              <a:ext uri="{FF2B5EF4-FFF2-40B4-BE49-F238E27FC236}">
                <a16:creationId xmlns:a16="http://schemas.microsoft.com/office/drawing/2014/main" id="{BD20D23D-5404-BE71-B7F3-6225F681289D}"/>
              </a:ext>
            </a:extLst>
          </p:cNvPr>
          <p:cNvSpPr>
            <a:spLocks noGrp="1"/>
          </p:cNvSpPr>
          <p:nvPr>
            <p:ph idx="1"/>
          </p:nvPr>
        </p:nvSpPr>
        <p:spPr/>
        <p:txBody>
          <a:bodyPr/>
          <a:lstStyle/>
          <a:p>
            <a:pPr marL="514350" indent="-457200">
              <a:defRPr/>
            </a:pPr>
            <a:r>
              <a:rPr lang="en-IE" sz="2800" dirty="0"/>
              <a:t>Without data on wages , it is difficult to establish if there is gender bias in pay setting and job classification systems</a:t>
            </a:r>
          </a:p>
          <a:p>
            <a:pPr marL="57150" indent="0">
              <a:buNone/>
              <a:defRPr/>
            </a:pPr>
            <a:endParaRPr lang="en-IE" sz="2800" dirty="0"/>
          </a:p>
          <a:p>
            <a:pPr marL="514350" indent="-457200">
              <a:defRPr/>
            </a:pPr>
            <a:r>
              <a:rPr lang="en-IE" sz="2800" dirty="0"/>
              <a:t>Pay and grading systems sometimes separate out women’s work and men’s work into separate pay bands</a:t>
            </a:r>
          </a:p>
          <a:p>
            <a:pPr marL="514350" indent="-457200">
              <a:defRPr/>
            </a:pPr>
            <a:endParaRPr lang="en-IE" sz="2800" dirty="0"/>
          </a:p>
          <a:p>
            <a:pPr marL="514350" indent="-457200">
              <a:defRPr/>
            </a:pPr>
            <a:r>
              <a:rPr lang="en-IE" sz="2800" dirty="0"/>
              <a:t>Non-basic pay, performance and bonus payments more likely to benefit men’s jobs</a:t>
            </a:r>
          </a:p>
          <a:p>
            <a:endParaRPr lang="en-GB" dirty="0"/>
          </a:p>
        </p:txBody>
      </p:sp>
    </p:spTree>
    <p:extLst>
      <p:ext uri="{BB962C8B-B14F-4D97-AF65-F5344CB8AC3E}">
        <p14:creationId xmlns:p14="http://schemas.microsoft.com/office/powerpoint/2010/main" val="25278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3F9E-5752-29D2-498A-7833D3718CFA}"/>
              </a:ext>
            </a:extLst>
          </p:cNvPr>
          <p:cNvSpPr>
            <a:spLocks noGrp="1"/>
          </p:cNvSpPr>
          <p:nvPr>
            <p:ph type="title"/>
          </p:nvPr>
        </p:nvSpPr>
        <p:spPr/>
        <p:txBody>
          <a:bodyPr>
            <a:normAutofit/>
          </a:bodyPr>
          <a:lstStyle/>
          <a:p>
            <a:r>
              <a:rPr lang="en-GB" b="1" dirty="0">
                <a:solidFill>
                  <a:srgbClr val="C00000"/>
                </a:solidFill>
              </a:rPr>
              <a:t>Problems in achieving pay equity (3): Women are under-represented in positions of power</a:t>
            </a:r>
          </a:p>
        </p:txBody>
      </p:sp>
      <p:sp>
        <p:nvSpPr>
          <p:cNvPr id="3" name="Content Placeholder 2">
            <a:extLst>
              <a:ext uri="{FF2B5EF4-FFF2-40B4-BE49-F238E27FC236}">
                <a16:creationId xmlns:a16="http://schemas.microsoft.com/office/drawing/2014/main" id="{19E26F5A-59B2-B4B6-08D9-61A847AB81F7}"/>
              </a:ext>
            </a:extLst>
          </p:cNvPr>
          <p:cNvSpPr>
            <a:spLocks noGrp="1"/>
          </p:cNvSpPr>
          <p:nvPr>
            <p:ph idx="1"/>
          </p:nvPr>
        </p:nvSpPr>
        <p:spPr/>
        <p:txBody>
          <a:bodyPr/>
          <a:lstStyle/>
          <a:p>
            <a:r>
              <a:rPr lang="en-GB" sz="2800" dirty="0">
                <a:cs typeface="Calibri" pitchFamily="34" charset="0"/>
              </a:rPr>
              <a:t>Women are under-represented in social dialogue / collective bargaining teams</a:t>
            </a:r>
          </a:p>
          <a:p>
            <a:r>
              <a:rPr lang="en-GB" sz="2800" dirty="0">
                <a:cs typeface="Calibri" pitchFamily="34" charset="0"/>
              </a:rPr>
              <a:t>Equal pay is generally low on the agendas in collective bargaining</a:t>
            </a:r>
          </a:p>
          <a:p>
            <a:endParaRPr lang="en-IE" sz="2800" dirty="0"/>
          </a:p>
          <a:p>
            <a:endParaRPr lang="en-IE" dirty="0"/>
          </a:p>
          <a:p>
            <a:endParaRPr lang="en-GB" dirty="0"/>
          </a:p>
        </p:txBody>
      </p:sp>
    </p:spTree>
    <p:extLst>
      <p:ext uri="{BB962C8B-B14F-4D97-AF65-F5344CB8AC3E}">
        <p14:creationId xmlns:p14="http://schemas.microsoft.com/office/powerpoint/2010/main" val="104654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73F4-8A23-1338-7BE0-4247C6A42980}"/>
              </a:ext>
            </a:extLst>
          </p:cNvPr>
          <p:cNvSpPr>
            <a:spLocks noGrp="1"/>
          </p:cNvSpPr>
          <p:nvPr>
            <p:ph type="title"/>
          </p:nvPr>
        </p:nvSpPr>
        <p:spPr/>
        <p:txBody>
          <a:bodyPr/>
          <a:lstStyle/>
          <a:p>
            <a:r>
              <a:rPr lang="en-GB" b="1" dirty="0">
                <a:solidFill>
                  <a:srgbClr val="C00000"/>
                </a:solidFill>
              </a:rPr>
              <a:t>However, the presence of trade unions has a positive effect overall</a:t>
            </a:r>
          </a:p>
        </p:txBody>
      </p:sp>
      <p:sp>
        <p:nvSpPr>
          <p:cNvPr id="3" name="Content Placeholder 2">
            <a:extLst>
              <a:ext uri="{FF2B5EF4-FFF2-40B4-BE49-F238E27FC236}">
                <a16:creationId xmlns:a16="http://schemas.microsoft.com/office/drawing/2014/main" id="{C335C40B-8619-9A04-E340-A7BF1340A5C6}"/>
              </a:ext>
            </a:extLst>
          </p:cNvPr>
          <p:cNvSpPr>
            <a:spLocks noGrp="1"/>
          </p:cNvSpPr>
          <p:nvPr>
            <p:ph idx="1"/>
          </p:nvPr>
        </p:nvSpPr>
        <p:spPr/>
        <p:txBody>
          <a:bodyPr>
            <a:normAutofit/>
          </a:bodyPr>
          <a:lstStyle/>
          <a:p>
            <a:pPr algn="l" fontAlgn="base">
              <a:buFont typeface="Arial" panose="020B0604020202020204" pitchFamily="34" charset="0"/>
              <a:buChar char="•"/>
            </a:pPr>
            <a:r>
              <a:rPr lang="en-GB" b="0" i="0" u="none" strike="noStrike" dirty="0">
                <a:solidFill>
                  <a:srgbClr val="00132F"/>
                </a:solidFill>
                <a:effectLst/>
                <a:latin typeface="inherit"/>
              </a:rPr>
              <a:t>Overall, research from the OECD and ILO confirms that trade unions have a positive effect on reducing the gender pay gap. </a:t>
            </a:r>
          </a:p>
          <a:p>
            <a:pPr algn="l" fontAlgn="base">
              <a:buFont typeface="Arial" panose="020B0604020202020204" pitchFamily="34" charset="0"/>
              <a:buChar char="•"/>
            </a:pPr>
            <a:r>
              <a:rPr lang="en-GB" b="0" i="0" u="none" strike="noStrike" dirty="0">
                <a:solidFill>
                  <a:srgbClr val="00132F"/>
                </a:solidFill>
                <a:effectLst/>
                <a:latin typeface="inherit"/>
              </a:rPr>
              <a:t>According to H&amp;M commissioned research on living wages in the garment sector:</a:t>
            </a:r>
          </a:p>
          <a:p>
            <a:pPr lvl="1" fontAlgn="base"/>
            <a:r>
              <a:rPr lang="en-GB" b="0" i="0" u="none" strike="noStrike" dirty="0">
                <a:solidFill>
                  <a:srgbClr val="00132F"/>
                </a:solidFill>
                <a:effectLst/>
                <a:latin typeface="inherit"/>
              </a:rPr>
              <a:t>When suppliers participate in workplace social dialogue programmes and factory-level wage management, real wages increase by an average of 2.8%.</a:t>
            </a:r>
          </a:p>
          <a:p>
            <a:pPr lvl="1" fontAlgn="base"/>
            <a:r>
              <a:rPr lang="en-GB" b="0" i="0" u="none" strike="noStrike" dirty="0">
                <a:solidFill>
                  <a:srgbClr val="00132F"/>
                </a:solidFill>
                <a:effectLst/>
                <a:latin typeface="inherit"/>
              </a:rPr>
              <a:t>When combined with a wage grid that classifies jobs by skill level, the wage effect is amplified by 5% (on average). </a:t>
            </a:r>
          </a:p>
          <a:p>
            <a:pPr lvl="1" fontAlgn="base"/>
            <a:r>
              <a:rPr lang="en-GB" b="0" i="0" u="none" strike="noStrike" dirty="0">
                <a:solidFill>
                  <a:srgbClr val="00132F"/>
                </a:solidFill>
                <a:effectLst/>
                <a:latin typeface="inherit"/>
              </a:rPr>
              <a:t>The presence of trade unions at the factory level is estimated to add another average of 5.5% to wages.</a:t>
            </a:r>
          </a:p>
          <a:p>
            <a:endParaRPr lang="en-GB" dirty="0"/>
          </a:p>
        </p:txBody>
      </p:sp>
    </p:spTree>
    <p:extLst>
      <p:ext uri="{BB962C8B-B14F-4D97-AF65-F5344CB8AC3E}">
        <p14:creationId xmlns:p14="http://schemas.microsoft.com/office/powerpoint/2010/main" val="92217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BA867C-801E-673F-2838-B49E3A0B1269}"/>
              </a:ext>
            </a:extLst>
          </p:cNvPr>
          <p:cNvSpPr>
            <a:spLocks noGrp="1"/>
          </p:cNvSpPr>
          <p:nvPr>
            <p:ph type="ctrTitle"/>
          </p:nvPr>
        </p:nvSpPr>
        <p:spPr/>
        <p:txBody>
          <a:bodyPr/>
          <a:lstStyle/>
          <a:p>
            <a:r>
              <a:rPr lang="en-GB" b="1" dirty="0">
                <a:solidFill>
                  <a:srgbClr val="C00000"/>
                </a:solidFill>
              </a:rPr>
              <a:t>Day 1</a:t>
            </a:r>
          </a:p>
        </p:txBody>
      </p:sp>
      <p:sp>
        <p:nvSpPr>
          <p:cNvPr id="7" name="Subtitle 6">
            <a:extLst>
              <a:ext uri="{FF2B5EF4-FFF2-40B4-BE49-F238E27FC236}">
                <a16:creationId xmlns:a16="http://schemas.microsoft.com/office/drawing/2014/main" id="{883BE348-CE7C-AE7E-8B8C-3D52C067723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7839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normAutofit/>
          </a:bodyPr>
          <a:lstStyle/>
          <a:p>
            <a:pPr algn="ctr"/>
            <a:r>
              <a:rPr lang="en-FR" b="1" dirty="0">
                <a:solidFill>
                  <a:srgbClr val="C00000"/>
                </a:solidFill>
              </a:rPr>
              <a:t>Activity 2.1: Definitions of pay equity, gender pay gap and equal pay for work of equal value</a:t>
            </a: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20</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0166" y="-88330"/>
            <a:ext cx="2751667" cy="2751667"/>
          </a:xfrm>
          <a:prstGeom prst="rect">
            <a:avLst/>
          </a:prstGeom>
        </p:spPr>
      </p:pic>
      <p:graphicFrame>
        <p:nvGraphicFramePr>
          <p:cNvPr id="3" name="Content Placeholder 6">
            <a:extLst>
              <a:ext uri="{FF2B5EF4-FFF2-40B4-BE49-F238E27FC236}">
                <a16:creationId xmlns:a16="http://schemas.microsoft.com/office/drawing/2014/main" id="{4433418A-EF80-E6E8-1646-E6D6EE8AB82B}"/>
              </a:ext>
            </a:extLst>
          </p:cNvPr>
          <p:cNvGraphicFramePr>
            <a:graphicFrameLocks/>
          </p:cNvGraphicFramePr>
          <p:nvPr>
            <p:extLst>
              <p:ext uri="{D42A27DB-BD31-4B8C-83A1-F6EECF244321}">
                <p14:modId xmlns:p14="http://schemas.microsoft.com/office/powerpoint/2010/main" val="768412308"/>
              </p:ext>
            </p:extLst>
          </p:nvPr>
        </p:nvGraphicFramePr>
        <p:xfrm>
          <a:off x="3692770" y="4639774"/>
          <a:ext cx="4917830" cy="1899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454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25EA-80B1-C469-C47C-796FBCE53C39}"/>
              </a:ext>
            </a:extLst>
          </p:cNvPr>
          <p:cNvSpPr>
            <a:spLocks noGrp="1"/>
          </p:cNvSpPr>
          <p:nvPr>
            <p:ph type="title"/>
          </p:nvPr>
        </p:nvSpPr>
        <p:spPr/>
        <p:txBody>
          <a:bodyPr/>
          <a:lstStyle/>
          <a:p>
            <a:r>
              <a:rPr lang="en-GB" b="1" dirty="0">
                <a:solidFill>
                  <a:srgbClr val="C00000"/>
                </a:solidFill>
              </a:rPr>
              <a:t>Pay equity is about equal pay for work of equal value</a:t>
            </a:r>
          </a:p>
        </p:txBody>
      </p:sp>
      <p:sp>
        <p:nvSpPr>
          <p:cNvPr id="3" name="Content Placeholder 2">
            <a:extLst>
              <a:ext uri="{FF2B5EF4-FFF2-40B4-BE49-F238E27FC236}">
                <a16:creationId xmlns:a16="http://schemas.microsoft.com/office/drawing/2014/main" id="{F2582EEA-A9EC-BD46-60CF-F20400E84583}"/>
              </a:ext>
            </a:extLst>
          </p:cNvPr>
          <p:cNvSpPr>
            <a:spLocks noGrp="1"/>
          </p:cNvSpPr>
          <p:nvPr>
            <p:ph idx="1"/>
          </p:nvPr>
        </p:nvSpPr>
        <p:spPr/>
        <p:txBody>
          <a:bodyPr>
            <a:normAutofit/>
          </a:bodyPr>
          <a:lstStyle/>
          <a:p>
            <a:pPr algn="l">
              <a:buFont typeface="Arial" panose="020B0604020202020204" pitchFamily="34" charset="0"/>
              <a:buChar char="•"/>
            </a:pPr>
            <a:r>
              <a:rPr lang="en-GB" b="0" i="0" u="none" strike="noStrike" dirty="0">
                <a:solidFill>
                  <a:srgbClr val="222222"/>
                </a:solidFill>
                <a:effectLst/>
              </a:rPr>
              <a:t>Equal pay for work of equal value means that:</a:t>
            </a:r>
          </a:p>
          <a:p>
            <a:pPr lvl="1"/>
            <a:r>
              <a:rPr lang="en-GB" b="0" i="0" u="none" strike="noStrike" dirty="0">
                <a:solidFill>
                  <a:srgbClr val="222222"/>
                </a:solidFill>
                <a:effectLst/>
              </a:rPr>
              <a:t>two different jobs that contribute equal value to an employer’s operations means that workers in those jobs should receive equal pay</a:t>
            </a:r>
          </a:p>
          <a:p>
            <a:pPr lvl="1"/>
            <a:r>
              <a:rPr lang="en-GB" dirty="0">
                <a:solidFill>
                  <a:srgbClr val="222222"/>
                </a:solidFill>
              </a:rPr>
              <a:t>It </a:t>
            </a:r>
            <a:r>
              <a:rPr lang="en-GB" b="0" i="0" u="none" strike="noStrike" dirty="0">
                <a:solidFill>
                  <a:srgbClr val="222222"/>
                </a:solidFill>
                <a:effectLst/>
              </a:rPr>
              <a:t>is like comparing apples to oranges – they are different, but equally nutritious – for example:</a:t>
            </a:r>
          </a:p>
          <a:p>
            <a:pPr marL="285750" indent="-285750"/>
            <a:r>
              <a:rPr lang="en-GB" b="0" i="0" u="none" strike="noStrike" dirty="0">
                <a:solidFill>
                  <a:srgbClr val="222222"/>
                </a:solidFill>
                <a:effectLst/>
              </a:rPr>
              <a:t>Comparing the value of a truck mechanic job (commonly held by men) to that of an account technician job (commonly held by women).</a:t>
            </a:r>
          </a:p>
          <a:p>
            <a:pPr algn="l">
              <a:buFont typeface="Arial" panose="020B0604020202020204" pitchFamily="34" charset="0"/>
              <a:buChar char="•"/>
            </a:pPr>
            <a:r>
              <a:rPr lang="en-GB" b="0" i="0" u="none" strike="noStrike" dirty="0">
                <a:solidFill>
                  <a:srgbClr val="222222"/>
                </a:solidFill>
                <a:effectLst/>
              </a:rPr>
              <a:t>Pay equity is internationally recognized as a fundamental human right</a:t>
            </a:r>
          </a:p>
          <a:p>
            <a:endParaRPr lang="en-GB" dirty="0"/>
          </a:p>
        </p:txBody>
      </p:sp>
    </p:spTree>
    <p:extLst>
      <p:ext uri="{BB962C8B-B14F-4D97-AF65-F5344CB8AC3E}">
        <p14:creationId xmlns:p14="http://schemas.microsoft.com/office/powerpoint/2010/main" val="203783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7A8B-F53F-3E0D-0F2E-2D12A0CF9495}"/>
              </a:ext>
            </a:extLst>
          </p:cNvPr>
          <p:cNvSpPr>
            <a:spLocks noGrp="1"/>
          </p:cNvSpPr>
          <p:nvPr>
            <p:ph type="title"/>
          </p:nvPr>
        </p:nvSpPr>
        <p:spPr/>
        <p:txBody>
          <a:bodyPr/>
          <a:lstStyle/>
          <a:p>
            <a:r>
              <a:rPr lang="en-GB" b="1" dirty="0">
                <a:solidFill>
                  <a:srgbClr val="C00000"/>
                </a:solidFill>
              </a:rPr>
              <a:t>Continued…</a:t>
            </a:r>
          </a:p>
        </p:txBody>
      </p:sp>
      <p:sp>
        <p:nvSpPr>
          <p:cNvPr id="3" name="Content Placeholder 2">
            <a:extLst>
              <a:ext uri="{FF2B5EF4-FFF2-40B4-BE49-F238E27FC236}">
                <a16:creationId xmlns:a16="http://schemas.microsoft.com/office/drawing/2014/main" id="{8FCF245C-1CBD-462E-07A1-EA05527EDA91}"/>
              </a:ext>
            </a:extLst>
          </p:cNvPr>
          <p:cNvSpPr>
            <a:spLocks noGrp="1"/>
          </p:cNvSpPr>
          <p:nvPr>
            <p:ph idx="1"/>
          </p:nvPr>
        </p:nvSpPr>
        <p:spPr/>
        <p:txBody>
          <a:bodyPr>
            <a:normAutofit/>
          </a:bodyPr>
          <a:lstStyle/>
          <a:p>
            <a:pPr marL="0" indent="0">
              <a:buNone/>
            </a:pPr>
            <a:endParaRPr lang="en-IE" sz="1800" dirty="0">
              <a:latin typeface="Calibri" panose="020F0502020204030204" pitchFamily="34" charset="0"/>
              <a:ea typeface="Times New Roman" panose="02020603050405020304" pitchFamily="18" charset="0"/>
              <a:cs typeface="Times New Roman" panose="02020603050405020304" pitchFamily="18" charset="0"/>
            </a:endParaRPr>
          </a:p>
          <a:p>
            <a:r>
              <a:rPr lang="en-IE" sz="2400" dirty="0">
                <a:latin typeface="Calibri" panose="020F0502020204030204" pitchFamily="34" charset="0"/>
                <a:ea typeface="Times New Roman" panose="02020603050405020304" pitchFamily="18" charset="0"/>
                <a:cs typeface="Times New Roman" panose="02020603050405020304" pitchFamily="18" charset="0"/>
              </a:rPr>
              <a:t>Pay equity is </a:t>
            </a: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goal for all workers, regardless of their employment or contractual status and whether or not they work in the formal or informal economy.</a:t>
            </a:r>
          </a:p>
          <a:p>
            <a:r>
              <a:rPr lang="en-FR" sz="2400" dirty="0">
                <a:latin typeface="Calibri" panose="020F0502020204030204" pitchFamily="34" charset="0"/>
                <a:ea typeface="Times New Roman" panose="02020603050405020304" pitchFamily="18" charset="0"/>
                <a:cs typeface="Times New Roman" panose="02020603050405020304" pitchFamily="18" charset="0"/>
              </a:rPr>
              <a:t>Encompasses stra</a:t>
            </a:r>
            <a:r>
              <a:rPr lang="en-GB" sz="2400" dirty="0">
                <a:latin typeface="Calibri" panose="020F0502020204030204" pitchFamily="34" charset="0"/>
                <a:ea typeface="Times New Roman" panose="02020603050405020304" pitchFamily="18" charset="0"/>
                <a:cs typeface="Times New Roman" panose="02020603050405020304" pitchFamily="18" charset="0"/>
              </a:rPr>
              <a:t>te</a:t>
            </a:r>
            <a:r>
              <a:rPr lang="en-FR" sz="2400" dirty="0">
                <a:latin typeface="Calibri" panose="020F0502020204030204" pitchFamily="34" charset="0"/>
                <a:ea typeface="Times New Roman" panose="02020603050405020304" pitchFamily="18" charset="0"/>
                <a:cs typeface="Times New Roman" panose="02020603050405020304" pitchFamily="18" charset="0"/>
              </a:rPr>
              <a:t>gies to address the structural causes of pay inequalities such as occupational segregation, women’s burden of care responsibilities, power inequalities in the workplace and gendered stereotypes that result in the undervaluing of women’s work and skills.</a:t>
            </a:r>
          </a:p>
          <a:p>
            <a:pPr marL="0" indent="0">
              <a:buNone/>
            </a:pP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295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05E1-21CC-D09F-CBE1-F9C0D37EFDA9}"/>
              </a:ext>
            </a:extLst>
          </p:cNvPr>
          <p:cNvSpPr>
            <a:spLocks noGrp="1"/>
          </p:cNvSpPr>
          <p:nvPr>
            <p:ph type="title"/>
          </p:nvPr>
        </p:nvSpPr>
        <p:spPr/>
        <p:txBody>
          <a:bodyPr/>
          <a:lstStyle/>
          <a:p>
            <a:r>
              <a:rPr lang="en-GB" b="1" dirty="0">
                <a:solidFill>
                  <a:srgbClr val="C00000"/>
                </a:solidFill>
              </a:rPr>
              <a:t>International standards</a:t>
            </a:r>
          </a:p>
        </p:txBody>
      </p:sp>
      <p:sp>
        <p:nvSpPr>
          <p:cNvPr id="3" name="Content Placeholder 2">
            <a:extLst>
              <a:ext uri="{FF2B5EF4-FFF2-40B4-BE49-F238E27FC236}">
                <a16:creationId xmlns:a16="http://schemas.microsoft.com/office/drawing/2014/main" id="{428B7442-223D-7D52-8772-227978E5E984}"/>
              </a:ext>
            </a:extLst>
          </p:cNvPr>
          <p:cNvSpPr>
            <a:spLocks noGrp="1"/>
          </p:cNvSpPr>
          <p:nvPr>
            <p:ph idx="1"/>
          </p:nvPr>
        </p:nvSpPr>
        <p:spPr/>
        <p:txBody>
          <a:bodyPr/>
          <a:lstStyle/>
          <a:p>
            <a:pPr marL="0" indent="0">
              <a:buNone/>
            </a:pPr>
            <a:endParaRPr lang="en-GB" b="0" i="0" u="none" strike="noStrike" dirty="0">
              <a:solidFill>
                <a:srgbClr val="2D2D2D"/>
              </a:solidFill>
              <a:effectLst/>
              <a:highlight>
                <a:srgbClr val="FFFFFF"/>
              </a:highlight>
              <a:latin typeface="Noto Sans" panose="020B0502040504020204" pitchFamily="34" charset="0"/>
            </a:endParaRPr>
          </a:p>
          <a:p>
            <a:pPr marL="0" indent="0">
              <a:buNone/>
            </a:pPr>
            <a:r>
              <a:rPr lang="en-GB" b="1" dirty="0"/>
              <a:t>ILO Convention No. 100: </a:t>
            </a:r>
            <a:r>
              <a:rPr lang="en-GB" dirty="0"/>
              <a:t>implements the principle of equal pay for work of equal value.</a:t>
            </a:r>
          </a:p>
          <a:p>
            <a:pPr lvl="1"/>
            <a:endParaRPr lang="en-GB" dirty="0"/>
          </a:p>
          <a:p>
            <a:pPr lvl="1"/>
            <a:r>
              <a:rPr lang="en-GB" dirty="0"/>
              <a:t>Has C100 been ratified and implemented in your country?</a:t>
            </a:r>
          </a:p>
          <a:p>
            <a:pPr marL="0" indent="0">
              <a:buNone/>
            </a:pPr>
            <a:endParaRPr lang="en-GB" dirty="0">
              <a:solidFill>
                <a:srgbClr val="2D2D2D"/>
              </a:solidFill>
              <a:highlight>
                <a:srgbClr val="FFFFFF"/>
              </a:highlight>
            </a:endParaRPr>
          </a:p>
          <a:p>
            <a:pPr marL="0" indent="0">
              <a:buNone/>
            </a:pPr>
            <a:r>
              <a:rPr lang="en-GB" b="1" i="0" u="none" strike="noStrike" dirty="0">
                <a:solidFill>
                  <a:srgbClr val="2D2D2D"/>
                </a:solidFill>
                <a:effectLst/>
                <a:highlight>
                  <a:srgbClr val="FFFFFF"/>
                </a:highlight>
              </a:rPr>
              <a:t>SDG Target 8.5: </a:t>
            </a:r>
            <a:r>
              <a:rPr lang="en-GB" b="0" i="0" u="none" strike="noStrike" dirty="0">
                <a:solidFill>
                  <a:srgbClr val="2D2D2D"/>
                </a:solidFill>
                <a:effectLst/>
                <a:highlight>
                  <a:srgbClr val="FFFFFF"/>
                </a:highlight>
              </a:rPr>
              <a:t>By 2030, achieve full and productive employment and decent work for all women and men, including for young people and persons with disabilities, and equal pay for work of equal value.  </a:t>
            </a:r>
            <a:endParaRPr lang="en-GB" dirty="0"/>
          </a:p>
        </p:txBody>
      </p:sp>
    </p:spTree>
    <p:extLst>
      <p:ext uri="{BB962C8B-B14F-4D97-AF65-F5344CB8AC3E}">
        <p14:creationId xmlns:p14="http://schemas.microsoft.com/office/powerpoint/2010/main" val="162922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1955-A943-D46D-0EBB-A210CF784F07}"/>
              </a:ext>
            </a:extLst>
          </p:cNvPr>
          <p:cNvSpPr>
            <a:spLocks noGrp="1"/>
          </p:cNvSpPr>
          <p:nvPr>
            <p:ph type="title"/>
          </p:nvPr>
        </p:nvSpPr>
        <p:spPr/>
        <p:txBody>
          <a:bodyPr>
            <a:normAutofit/>
          </a:bodyPr>
          <a:lstStyle/>
          <a:p>
            <a:r>
              <a:rPr lang="en-GB" b="1" dirty="0">
                <a:solidFill>
                  <a:srgbClr val="C00000"/>
                </a:solidFill>
              </a:rPr>
              <a:t>What are the causes of the gender pay gap?</a:t>
            </a:r>
          </a:p>
        </p:txBody>
      </p:sp>
      <p:sp>
        <p:nvSpPr>
          <p:cNvPr id="3" name="Content Placeholder 2">
            <a:extLst>
              <a:ext uri="{FF2B5EF4-FFF2-40B4-BE49-F238E27FC236}">
                <a16:creationId xmlns:a16="http://schemas.microsoft.com/office/drawing/2014/main" id="{E69DD1C7-E9D9-8925-323B-BE3342369A03}"/>
              </a:ext>
            </a:extLst>
          </p:cNvPr>
          <p:cNvSpPr>
            <a:spLocks noGrp="1"/>
          </p:cNvSpPr>
          <p:nvPr>
            <p:ph idx="1"/>
          </p:nvPr>
        </p:nvSpPr>
        <p:spPr/>
        <p:txBody>
          <a:bodyPr/>
          <a:lstStyle/>
          <a:p>
            <a:r>
              <a:rPr lang="en-GB" dirty="0"/>
              <a:t>We need to understand the causes of the gender pay gap if we are to build effective strategies to end inequalities between women’s and men’s pay.</a:t>
            </a:r>
          </a:p>
          <a:p>
            <a:endParaRPr lang="en-GB" dirty="0"/>
          </a:p>
          <a:p>
            <a:r>
              <a:rPr lang="en-GB" dirty="0"/>
              <a:t>In your experience, what are the main causes of the gender pay gap?</a:t>
            </a:r>
          </a:p>
          <a:p>
            <a:endParaRPr lang="en-GB" dirty="0"/>
          </a:p>
          <a:p>
            <a:r>
              <a:rPr lang="en-GB" dirty="0"/>
              <a:t>Let’s go on now to look at how the gender pay gap is explained.</a:t>
            </a:r>
          </a:p>
        </p:txBody>
      </p:sp>
    </p:spTree>
    <p:extLst>
      <p:ext uri="{BB962C8B-B14F-4D97-AF65-F5344CB8AC3E}">
        <p14:creationId xmlns:p14="http://schemas.microsoft.com/office/powerpoint/2010/main" val="379091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529D-077E-2743-A612-756CD436FFBD}"/>
              </a:ext>
            </a:extLst>
          </p:cNvPr>
          <p:cNvSpPr>
            <a:spLocks noGrp="1"/>
          </p:cNvSpPr>
          <p:nvPr>
            <p:ph type="title"/>
          </p:nvPr>
        </p:nvSpPr>
        <p:spPr/>
        <p:txBody>
          <a:bodyPr/>
          <a:lstStyle/>
          <a:p>
            <a:r>
              <a:rPr lang="en-FR" b="1">
                <a:solidFill>
                  <a:srgbClr val="C00000"/>
                </a:solidFill>
              </a:rPr>
              <a:t>Gender pay gap: explained and unexplained causes</a:t>
            </a:r>
          </a:p>
        </p:txBody>
      </p:sp>
      <p:sp>
        <p:nvSpPr>
          <p:cNvPr id="3" name="Content Placeholder 2">
            <a:extLst>
              <a:ext uri="{FF2B5EF4-FFF2-40B4-BE49-F238E27FC236}">
                <a16:creationId xmlns:a16="http://schemas.microsoft.com/office/drawing/2014/main" id="{6882C036-46F0-B340-A585-F1FF83AA92B3}"/>
              </a:ext>
            </a:extLst>
          </p:cNvPr>
          <p:cNvSpPr>
            <a:spLocks noGrp="1"/>
          </p:cNvSpPr>
          <p:nvPr>
            <p:ph idx="1"/>
          </p:nvPr>
        </p:nvSpPr>
        <p:spPr>
          <a:xfrm>
            <a:off x="838200" y="1825625"/>
            <a:ext cx="10515600" cy="4667250"/>
          </a:xfrm>
        </p:spPr>
        <p:txBody>
          <a:bodyPr numCol="2">
            <a:normAutofit fontScale="70000" lnSpcReduction="20000"/>
          </a:bodyPr>
          <a:lstStyle/>
          <a:p>
            <a:pPr marL="0" indent="0">
              <a:buNone/>
            </a:pPr>
            <a:r>
              <a:rPr lang="en-GB" b="1" dirty="0">
                <a:solidFill>
                  <a:srgbClr val="C00000"/>
                </a:solidFill>
              </a:rPr>
              <a:t>‘Explained’ (individual and organisational characteristics):</a:t>
            </a:r>
          </a:p>
          <a:p>
            <a:r>
              <a:rPr lang="en-GB" dirty="0"/>
              <a:t>Educational and training</a:t>
            </a:r>
          </a:p>
          <a:p>
            <a:r>
              <a:rPr lang="en-GB" dirty="0"/>
              <a:t>Work experience in the labour market, seniority in the organization or in the job held</a:t>
            </a:r>
          </a:p>
          <a:p>
            <a:r>
              <a:rPr lang="en-GB" dirty="0"/>
              <a:t>Working hours</a:t>
            </a:r>
          </a:p>
          <a:p>
            <a:r>
              <a:rPr lang="en-GB" dirty="0"/>
              <a:t>Size of organization / sector of activity</a:t>
            </a:r>
          </a:p>
          <a:p>
            <a:r>
              <a:rPr lang="en-GB" dirty="0"/>
              <a:t>Care / motherhood care gap: shorter working hours, part-time work, delayed careers owning to childcare responsibilities</a:t>
            </a:r>
          </a:p>
          <a:p>
            <a:pPr marL="0" indent="0">
              <a:buNone/>
            </a:pPr>
            <a:r>
              <a:rPr lang="en-GB" i="1" dirty="0"/>
              <a:t>In calculating the “adjusted” GPG factors such as education and training and working hours are taken into account.</a:t>
            </a:r>
          </a:p>
          <a:p>
            <a:pPr marL="0" indent="0">
              <a:buNone/>
            </a:pPr>
            <a:endParaRPr lang="en-GB" i="1" dirty="0"/>
          </a:p>
          <a:p>
            <a:pPr marL="0" indent="0">
              <a:buNone/>
            </a:pPr>
            <a:endParaRPr lang="en-GB" dirty="0"/>
          </a:p>
          <a:p>
            <a:pPr marL="0" indent="0">
              <a:buNone/>
            </a:pPr>
            <a:endParaRPr lang="en-GB" dirty="0"/>
          </a:p>
          <a:p>
            <a:pPr marL="0" indent="0">
              <a:buNone/>
            </a:pPr>
            <a:r>
              <a:rPr lang="en-GB" b="1" dirty="0">
                <a:solidFill>
                  <a:srgbClr val="C00000"/>
                </a:solidFill>
              </a:rPr>
              <a:t>‘Unexplained’ (structural causes, discrimination &amp; undervaluing of women’s work):</a:t>
            </a:r>
          </a:p>
          <a:p>
            <a:r>
              <a:rPr lang="en-GB" dirty="0"/>
              <a:t>Occupational segregation: when women are predominately in a sector their wages are lower than when men are predominant in a sector</a:t>
            </a:r>
          </a:p>
          <a:p>
            <a:r>
              <a:rPr lang="en-GB" dirty="0"/>
              <a:t>Systemic and historical under-evaluation of women’s work</a:t>
            </a:r>
          </a:p>
          <a:p>
            <a:r>
              <a:rPr lang="en-GB" dirty="0"/>
              <a:t>Gender stereotypes and prejudices</a:t>
            </a:r>
          </a:p>
          <a:p>
            <a:r>
              <a:rPr lang="en-GB" dirty="0"/>
              <a:t>Traditional job evaluation methods designed on the basis of the requirements of male-dominated jobs</a:t>
            </a:r>
          </a:p>
          <a:p>
            <a:r>
              <a:rPr lang="en-GB" dirty="0"/>
              <a:t>Weaker bargaining power of female workers (lower unionisation and disproportionately holding precarious jobs)</a:t>
            </a:r>
            <a:endParaRPr lang="en-FR" dirty="0"/>
          </a:p>
        </p:txBody>
      </p:sp>
    </p:spTree>
    <p:extLst>
      <p:ext uri="{BB962C8B-B14F-4D97-AF65-F5344CB8AC3E}">
        <p14:creationId xmlns:p14="http://schemas.microsoft.com/office/powerpoint/2010/main" val="30939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DE97-906B-554F-8432-65FD40343DE9}"/>
              </a:ext>
            </a:extLst>
          </p:cNvPr>
          <p:cNvSpPr>
            <a:spLocks noGrp="1"/>
          </p:cNvSpPr>
          <p:nvPr>
            <p:ph type="title"/>
          </p:nvPr>
        </p:nvSpPr>
        <p:spPr/>
        <p:txBody>
          <a:bodyPr>
            <a:normAutofit/>
          </a:bodyPr>
          <a:lstStyle/>
          <a:p>
            <a:r>
              <a:rPr lang="en-FR" b="1">
                <a:solidFill>
                  <a:srgbClr val="C00000"/>
                </a:solidFill>
              </a:rPr>
              <a:t>What are the factors impacting on the gender pay gap? </a:t>
            </a:r>
            <a:r>
              <a:rPr lang="en-FR" sz="2800" b="1">
                <a:solidFill>
                  <a:srgbClr val="C00000"/>
                </a:solidFill>
              </a:rPr>
              <a:t>(ILO Wage Report 2019)</a:t>
            </a:r>
          </a:p>
        </p:txBody>
      </p:sp>
      <p:sp>
        <p:nvSpPr>
          <p:cNvPr id="3" name="Content Placeholder 2">
            <a:extLst>
              <a:ext uri="{FF2B5EF4-FFF2-40B4-BE49-F238E27FC236}">
                <a16:creationId xmlns:a16="http://schemas.microsoft.com/office/drawing/2014/main" id="{E749C5B7-C3C7-AE46-B389-F89041ABBAF4}"/>
              </a:ext>
            </a:extLst>
          </p:cNvPr>
          <p:cNvSpPr>
            <a:spLocks noGrp="1"/>
          </p:cNvSpPr>
          <p:nvPr>
            <p:ph idx="1"/>
          </p:nvPr>
        </p:nvSpPr>
        <p:spPr>
          <a:xfrm>
            <a:off x="838200" y="1650443"/>
            <a:ext cx="10515600" cy="4351338"/>
          </a:xfrm>
        </p:spPr>
        <p:txBody>
          <a:bodyPr>
            <a:normAutofit fontScale="92500" lnSpcReduction="20000"/>
          </a:bodyPr>
          <a:lstStyle/>
          <a:p>
            <a:pPr marL="0" indent="0">
              <a:buNone/>
            </a:pPr>
            <a:r>
              <a:rPr lang="en-GB" b="1" dirty="0"/>
              <a:t>Educational attainment</a:t>
            </a:r>
          </a:p>
          <a:p>
            <a:pPr lvl="1"/>
            <a:r>
              <a:rPr lang="en-GB" dirty="0"/>
              <a:t>in highly feminised sectors/occupations (even with the same or higher education attainment) women receive less pay. </a:t>
            </a:r>
          </a:p>
          <a:p>
            <a:pPr marL="0" indent="0">
              <a:buNone/>
            </a:pPr>
            <a:r>
              <a:rPr lang="en-GB" b="1" dirty="0"/>
              <a:t>Occupations and workplaces with higher the degree of feminisation pay less</a:t>
            </a:r>
          </a:p>
          <a:p>
            <a:pPr lvl="1"/>
            <a:r>
              <a:rPr lang="en-GB" dirty="0"/>
              <a:t>at enterprise level, the higher degree of feminisation in the workplace the lower the average pay received from that enterprise</a:t>
            </a:r>
          </a:p>
          <a:p>
            <a:pPr lvl="1"/>
            <a:r>
              <a:rPr lang="en-GB" dirty="0"/>
              <a:t>when women begin to exceed 65% of the waged workforce their pay declines relative to more mixed workforces in similar enterprises</a:t>
            </a:r>
          </a:p>
          <a:p>
            <a:pPr lvl="1"/>
            <a:r>
              <a:rPr lang="en-GB" dirty="0"/>
              <a:t>pay declines even further when women represent over 90% of the workforce in an enterprise. </a:t>
            </a:r>
          </a:p>
          <a:p>
            <a:pPr marL="0" indent="0">
              <a:buNone/>
            </a:pPr>
            <a:r>
              <a:rPr lang="en-GB" b="1" dirty="0"/>
              <a:t>Motherhood pay gap</a:t>
            </a:r>
          </a:p>
          <a:p>
            <a:pPr lvl="1"/>
            <a:r>
              <a:rPr lang="en-GB" dirty="0"/>
              <a:t>when hourly wages of mothers and non-mothers are compared – mothers experience a wage penalty as high as 30%. </a:t>
            </a:r>
          </a:p>
          <a:p>
            <a:endParaRPr lang="en-FR"/>
          </a:p>
        </p:txBody>
      </p:sp>
    </p:spTree>
    <p:extLst>
      <p:ext uri="{BB962C8B-B14F-4D97-AF65-F5344CB8AC3E}">
        <p14:creationId xmlns:p14="http://schemas.microsoft.com/office/powerpoint/2010/main" val="65751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9A83-442D-5049-A74C-DAAEEB55C8EA}"/>
              </a:ext>
            </a:extLst>
          </p:cNvPr>
          <p:cNvSpPr>
            <a:spLocks noGrp="1"/>
          </p:cNvSpPr>
          <p:nvPr>
            <p:ph type="title"/>
          </p:nvPr>
        </p:nvSpPr>
        <p:spPr/>
        <p:txBody>
          <a:bodyPr/>
          <a:lstStyle/>
          <a:p>
            <a:r>
              <a:rPr lang="en-GB" b="1" dirty="0">
                <a:solidFill>
                  <a:srgbClr val="C00000"/>
                </a:solidFill>
              </a:rPr>
              <a:t>It’s also </a:t>
            </a:r>
            <a:r>
              <a:rPr lang="en-FR" b="1">
                <a:solidFill>
                  <a:srgbClr val="C00000"/>
                </a:solidFill>
              </a:rPr>
              <a:t>linked to wage setting systems…</a:t>
            </a:r>
          </a:p>
        </p:txBody>
      </p:sp>
      <p:sp>
        <p:nvSpPr>
          <p:cNvPr id="3" name="Content Placeholder 2">
            <a:extLst>
              <a:ext uri="{FF2B5EF4-FFF2-40B4-BE49-F238E27FC236}">
                <a16:creationId xmlns:a16="http://schemas.microsoft.com/office/drawing/2014/main" id="{D8234ED3-C765-6D46-8217-AC6BC3C79E3E}"/>
              </a:ext>
            </a:extLst>
          </p:cNvPr>
          <p:cNvSpPr>
            <a:spLocks noGrp="1"/>
          </p:cNvSpPr>
          <p:nvPr>
            <p:ph idx="1"/>
          </p:nvPr>
        </p:nvSpPr>
        <p:spPr>
          <a:xfrm>
            <a:off x="838200" y="1606964"/>
            <a:ext cx="10515600" cy="4351338"/>
          </a:xfrm>
        </p:spPr>
        <p:txBody>
          <a:bodyPr/>
          <a:lstStyle/>
          <a:p>
            <a:pPr marL="514350" indent="-457200">
              <a:defRPr/>
            </a:pPr>
            <a:r>
              <a:rPr lang="en-IE" sz="2400" dirty="0"/>
              <a:t>Historical gender bias in pay setting and job classification systems</a:t>
            </a:r>
          </a:p>
          <a:p>
            <a:pPr marL="514350" indent="-457200">
              <a:defRPr/>
            </a:pPr>
            <a:r>
              <a:rPr lang="en-IE" sz="2400" dirty="0"/>
              <a:t>Pay and grading systems / bargaining groups may separate out women’s work and men’s work into separate pay bands / negotiations</a:t>
            </a:r>
          </a:p>
          <a:p>
            <a:pPr marL="514350" indent="-457200">
              <a:defRPr/>
            </a:pPr>
            <a:r>
              <a:rPr lang="en-IE" sz="2400" dirty="0"/>
              <a:t>Marketisation and individualisation of pay - non-basic pay, performance and bonus payments more likely to benefit men’s jobs</a:t>
            </a:r>
          </a:p>
          <a:p>
            <a:pPr marL="514350" indent="-457200">
              <a:defRPr/>
            </a:pPr>
            <a:r>
              <a:rPr lang="en-IE" sz="2400" dirty="0"/>
              <a:t>Gender stereotypes impact on how we recognise and value women’s work and skills</a:t>
            </a:r>
          </a:p>
          <a:p>
            <a:pPr marL="514350" indent="-457200">
              <a:defRPr/>
            </a:pPr>
            <a:r>
              <a:rPr lang="en-IE" sz="2400" dirty="0"/>
              <a:t>Women’s skills are often regarded as ‘natural’ female characteristics rather than acquired skills – viz the undervaluing of care work</a:t>
            </a:r>
          </a:p>
          <a:p>
            <a:pPr marL="514350" indent="-457200">
              <a:defRPr/>
            </a:pPr>
            <a:endParaRPr lang="en-IE" dirty="0"/>
          </a:p>
          <a:p>
            <a:pPr marL="514350" indent="-457200">
              <a:defRPr/>
            </a:pPr>
            <a:endParaRPr lang="en-IE" dirty="0"/>
          </a:p>
          <a:p>
            <a:pPr marL="514350" indent="-457200">
              <a:defRPr/>
            </a:pPr>
            <a:endParaRPr lang="en-IE" dirty="0"/>
          </a:p>
          <a:p>
            <a:endParaRPr lang="en-FR"/>
          </a:p>
        </p:txBody>
      </p:sp>
    </p:spTree>
    <p:extLst>
      <p:ext uri="{BB962C8B-B14F-4D97-AF65-F5344CB8AC3E}">
        <p14:creationId xmlns:p14="http://schemas.microsoft.com/office/powerpoint/2010/main" val="164030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D4FAE-DE69-3E67-EE4E-21B2C8F77F03}"/>
              </a:ext>
            </a:extLst>
          </p:cNvPr>
          <p:cNvPicPr>
            <a:picLocks noChangeAspect="1"/>
          </p:cNvPicPr>
          <p:nvPr/>
        </p:nvPicPr>
        <p:blipFill>
          <a:blip r:embed="rId3"/>
          <a:stretch>
            <a:fillRect/>
          </a:stretch>
        </p:blipFill>
        <p:spPr>
          <a:xfrm>
            <a:off x="2574185" y="0"/>
            <a:ext cx="7043630" cy="6858000"/>
          </a:xfrm>
          <a:prstGeom prst="rect">
            <a:avLst/>
          </a:prstGeom>
        </p:spPr>
      </p:pic>
    </p:spTree>
    <p:extLst>
      <p:ext uri="{BB962C8B-B14F-4D97-AF65-F5344CB8AC3E}">
        <p14:creationId xmlns:p14="http://schemas.microsoft.com/office/powerpoint/2010/main" val="393307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E353A-3E8B-7640-87A6-67ED4E0842DE}"/>
              </a:ext>
            </a:extLst>
          </p:cNvPr>
          <p:cNvSpPr>
            <a:spLocks noGrp="1"/>
          </p:cNvSpPr>
          <p:nvPr>
            <p:ph type="title"/>
          </p:nvPr>
        </p:nvSpPr>
        <p:spPr/>
        <p:txBody>
          <a:bodyPr/>
          <a:lstStyle/>
          <a:p>
            <a:r>
              <a:rPr lang="en-FR" b="1">
                <a:solidFill>
                  <a:srgbClr val="C00000"/>
                </a:solidFill>
              </a:rPr>
              <a:t>Discussion</a:t>
            </a:r>
          </a:p>
        </p:txBody>
      </p:sp>
      <p:sp>
        <p:nvSpPr>
          <p:cNvPr id="6" name="Content Placeholder 5">
            <a:extLst>
              <a:ext uri="{FF2B5EF4-FFF2-40B4-BE49-F238E27FC236}">
                <a16:creationId xmlns:a16="http://schemas.microsoft.com/office/drawing/2014/main" id="{4111EEA6-919C-6842-B3A0-147347DD4179}"/>
              </a:ext>
            </a:extLst>
          </p:cNvPr>
          <p:cNvSpPr>
            <a:spLocks noGrp="1"/>
          </p:cNvSpPr>
          <p:nvPr>
            <p:ph idx="1"/>
          </p:nvPr>
        </p:nvSpPr>
        <p:spPr/>
        <p:txBody>
          <a:bodyPr/>
          <a:lstStyle/>
          <a:p>
            <a:pPr marL="0" indent="0">
              <a:buNone/>
            </a:pPr>
            <a:endParaRPr lang="en-FR"/>
          </a:p>
          <a:p>
            <a:pPr marL="0" indent="0">
              <a:buNone/>
            </a:pPr>
            <a:r>
              <a:rPr lang="en-FR"/>
              <a:t>What actions have already been taken by your union on pay equity? (in</a:t>
            </a:r>
            <a:r>
              <a:rPr lang="en-GB" dirty="0"/>
              <a:t>cl</a:t>
            </a:r>
            <a:r>
              <a:rPr lang="en-FR"/>
              <a:t>uding actions to close the gender pay gap and achieve equal pay for work of equal value)</a:t>
            </a:r>
          </a:p>
          <a:p>
            <a:pPr marL="0" indent="0">
              <a:buNone/>
            </a:pPr>
            <a:endParaRPr lang="en-FR"/>
          </a:p>
          <a:p>
            <a:pPr marL="0" indent="0">
              <a:buNone/>
            </a:pPr>
            <a:r>
              <a:rPr lang="en-FR"/>
              <a:t>What challenges do you face?</a:t>
            </a:r>
          </a:p>
          <a:p>
            <a:pPr marL="0" indent="0">
              <a:buNone/>
            </a:pPr>
            <a:endParaRPr lang="en-FR"/>
          </a:p>
          <a:p>
            <a:pPr marL="0" indent="0">
              <a:buNone/>
            </a:pPr>
            <a:r>
              <a:rPr lang="en-GB" dirty="0"/>
              <a:t>What specific strategies do you think can be implemented to</a:t>
            </a:r>
            <a:r>
              <a:rPr lang="en-FR"/>
              <a:t> overcome these challenges?</a:t>
            </a:r>
          </a:p>
          <a:p>
            <a:pPr marL="0" indent="0">
              <a:buNone/>
            </a:pPr>
            <a:endParaRPr lang="en-FR"/>
          </a:p>
          <a:p>
            <a:pPr marL="0" indent="0">
              <a:buNone/>
            </a:pPr>
            <a:endParaRPr lang="en-FR"/>
          </a:p>
        </p:txBody>
      </p:sp>
      <p:pic>
        <p:nvPicPr>
          <p:cNvPr id="2" name="Graphic 1" descr="Users with solid fill">
            <a:extLst>
              <a:ext uri="{FF2B5EF4-FFF2-40B4-BE49-F238E27FC236}">
                <a16:creationId xmlns:a16="http://schemas.microsoft.com/office/drawing/2014/main" id="{100AD818-D707-09BE-12A7-5AE6BD6077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188668"/>
            <a:ext cx="2298212" cy="2298212"/>
          </a:xfrm>
          <a:prstGeom prst="rect">
            <a:avLst/>
          </a:prstGeom>
        </p:spPr>
      </p:pic>
    </p:spTree>
    <p:extLst>
      <p:ext uri="{BB962C8B-B14F-4D97-AF65-F5344CB8AC3E}">
        <p14:creationId xmlns:p14="http://schemas.microsoft.com/office/powerpoint/2010/main" val="30086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B4DA-54B3-A7FD-B580-48B2681FA053}"/>
              </a:ext>
            </a:extLst>
          </p:cNvPr>
          <p:cNvSpPr>
            <a:spLocks noGrp="1"/>
          </p:cNvSpPr>
          <p:nvPr>
            <p:ph type="title"/>
          </p:nvPr>
        </p:nvSpPr>
        <p:spPr/>
        <p:txBody>
          <a:bodyPr/>
          <a:lstStyle/>
          <a:p>
            <a:r>
              <a:rPr lang="en-GB" dirty="0">
                <a:solidFill>
                  <a:srgbClr val="C00000"/>
                </a:solidFill>
                <a:latin typeface="+mn-lt"/>
              </a:rPr>
              <a:t>Overview of the Pay Equity training</a:t>
            </a:r>
          </a:p>
        </p:txBody>
      </p:sp>
      <p:graphicFrame>
        <p:nvGraphicFramePr>
          <p:cNvPr id="6" name="Content Placeholder 4">
            <a:extLst>
              <a:ext uri="{FF2B5EF4-FFF2-40B4-BE49-F238E27FC236}">
                <a16:creationId xmlns:a16="http://schemas.microsoft.com/office/drawing/2014/main" id="{22227BEC-B9B3-E39B-652A-623F201A17B6}"/>
              </a:ext>
            </a:extLst>
          </p:cNvPr>
          <p:cNvGraphicFramePr>
            <a:graphicFrameLocks noGrp="1"/>
          </p:cNvGraphicFramePr>
          <p:nvPr>
            <p:ph idx="1"/>
            <p:extLst>
              <p:ext uri="{D42A27DB-BD31-4B8C-83A1-F6EECF244321}">
                <p14:modId xmlns:p14="http://schemas.microsoft.com/office/powerpoint/2010/main" val="4149064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39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2FF0-9820-DE43-832E-6C5DF4840504}"/>
              </a:ext>
            </a:extLst>
          </p:cNvPr>
          <p:cNvSpPr>
            <a:spLocks noGrp="1"/>
          </p:cNvSpPr>
          <p:nvPr>
            <p:ph type="title"/>
          </p:nvPr>
        </p:nvSpPr>
        <p:spPr/>
        <p:txBody>
          <a:bodyPr>
            <a:normAutofit/>
          </a:bodyPr>
          <a:lstStyle/>
          <a:p>
            <a:r>
              <a:rPr lang="en-GB" b="1" dirty="0">
                <a:solidFill>
                  <a:srgbClr val="C00000"/>
                </a:solidFill>
              </a:rPr>
              <a:t>In summary…</a:t>
            </a:r>
          </a:p>
        </p:txBody>
      </p:sp>
      <p:sp>
        <p:nvSpPr>
          <p:cNvPr id="3" name="Content Placeholder 2">
            <a:extLst>
              <a:ext uri="{FF2B5EF4-FFF2-40B4-BE49-F238E27FC236}">
                <a16:creationId xmlns:a16="http://schemas.microsoft.com/office/drawing/2014/main" id="{804C2B8D-994F-5B49-A593-2F15D81A5F15}"/>
              </a:ext>
            </a:extLst>
          </p:cNvPr>
          <p:cNvSpPr>
            <a:spLocks noGrp="1"/>
          </p:cNvSpPr>
          <p:nvPr>
            <p:ph idx="1"/>
          </p:nvPr>
        </p:nvSpPr>
        <p:spPr/>
        <p:txBody>
          <a:bodyPr>
            <a:normAutofit/>
          </a:bodyPr>
          <a:lstStyle/>
          <a:p>
            <a:r>
              <a:rPr lang="en-GB" dirty="0"/>
              <a:t>Jobs requiring similar skills, qualifications or experience tend to be poorly paid and undervalued when they are dominated by women rather than by men.</a:t>
            </a:r>
          </a:p>
          <a:p>
            <a:r>
              <a:rPr lang="en-GB" dirty="0"/>
              <a:t>When women enter an industry or particular field in greater numbers, pay declines for the very same jobs that more men were doing before. </a:t>
            </a:r>
          </a:p>
          <a:p>
            <a:r>
              <a:rPr lang="en-GB" dirty="0"/>
              <a:t>Gendered valuations are deeply embedded in formal wage determination processes</a:t>
            </a:r>
          </a:p>
          <a:p>
            <a:r>
              <a:rPr lang="en-GB" dirty="0"/>
              <a:t>Decisions about these roles contribute to the unconscious bias at work in how we perceive value and worth of a particular job.</a:t>
            </a:r>
          </a:p>
          <a:p>
            <a:pPr lvl="1"/>
            <a:endParaRPr lang="en-GB" dirty="0"/>
          </a:p>
          <a:p>
            <a:endParaRPr lang="en-GB" dirty="0"/>
          </a:p>
        </p:txBody>
      </p:sp>
    </p:spTree>
    <p:extLst>
      <p:ext uri="{BB962C8B-B14F-4D97-AF65-F5344CB8AC3E}">
        <p14:creationId xmlns:p14="http://schemas.microsoft.com/office/powerpoint/2010/main" val="1610081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p:txBody>
          <a:bodyPr>
            <a:normAutofit/>
          </a:bodyPr>
          <a:lstStyle/>
          <a:p>
            <a:r>
              <a:rPr lang="en-GB" b="1" dirty="0">
                <a:solidFill>
                  <a:schemeClr val="accent1">
                    <a:lumMod val="75000"/>
                  </a:schemeClr>
                </a:solidFill>
              </a:rPr>
              <a:t>Module 3: Pay transparency and gender pay gap reporting</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4437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7945-FF39-1142-B153-113102D300FA}"/>
              </a:ext>
            </a:extLst>
          </p:cNvPr>
          <p:cNvSpPr>
            <a:spLocks noGrp="1"/>
          </p:cNvSpPr>
          <p:nvPr>
            <p:ph type="title"/>
          </p:nvPr>
        </p:nvSpPr>
        <p:spPr/>
        <p:txBody>
          <a:bodyPr/>
          <a:lstStyle/>
          <a:p>
            <a:r>
              <a:rPr lang="en-FR" b="1">
                <a:solidFill>
                  <a:srgbClr val="C00000"/>
                </a:solidFill>
              </a:rPr>
              <a:t>What is gender pay gap reporting?</a:t>
            </a:r>
          </a:p>
        </p:txBody>
      </p:sp>
      <p:sp>
        <p:nvSpPr>
          <p:cNvPr id="3" name="Content Placeholder 2">
            <a:extLst>
              <a:ext uri="{FF2B5EF4-FFF2-40B4-BE49-F238E27FC236}">
                <a16:creationId xmlns:a16="http://schemas.microsoft.com/office/drawing/2014/main" id="{454A743C-703F-C644-9B62-964DD2A1DD30}"/>
              </a:ext>
            </a:extLst>
          </p:cNvPr>
          <p:cNvSpPr>
            <a:spLocks noGrp="1"/>
          </p:cNvSpPr>
          <p:nvPr>
            <p:ph idx="1"/>
          </p:nvPr>
        </p:nvSpPr>
        <p:spPr/>
        <p:txBody>
          <a:bodyPr>
            <a:normAutofit/>
          </a:bodyPr>
          <a:lstStyle/>
          <a:p>
            <a:pPr marL="0" indent="0">
              <a:buNone/>
            </a:pPr>
            <a:r>
              <a:rPr lang="en-GB" dirty="0"/>
              <a:t>The GPG is the gap between women’s and men’s pay – the figure varies depending on which measurement is used:</a:t>
            </a:r>
          </a:p>
          <a:p>
            <a:pPr lvl="1"/>
            <a:r>
              <a:rPr lang="en-GB" dirty="0"/>
              <a:t>Mean GPG or median GPG?</a:t>
            </a:r>
          </a:p>
          <a:p>
            <a:pPr lvl="1"/>
            <a:r>
              <a:rPr lang="en-GB" dirty="0"/>
              <a:t>Hourly, monthly or yearly earnings?</a:t>
            </a:r>
          </a:p>
          <a:p>
            <a:pPr marL="457200" lvl="1" indent="0">
              <a:buNone/>
            </a:pPr>
            <a:endParaRPr lang="en-GB" dirty="0"/>
          </a:p>
          <a:p>
            <a:pPr marL="457200" lvl="1" indent="0">
              <a:buNone/>
            </a:pPr>
            <a:r>
              <a:rPr lang="en-GB" b="1" dirty="0"/>
              <a:t>In practice, most gender pay gap reporting covers mean and median GPG based on hourly earnings.</a:t>
            </a:r>
          </a:p>
          <a:p>
            <a:endParaRPr lang="en-GB" dirty="0"/>
          </a:p>
          <a:p>
            <a:pPr marL="0" indent="0">
              <a:buNone/>
            </a:pPr>
            <a:endParaRPr lang="en-FR"/>
          </a:p>
        </p:txBody>
      </p:sp>
    </p:spTree>
    <p:extLst>
      <p:ext uri="{BB962C8B-B14F-4D97-AF65-F5344CB8AC3E}">
        <p14:creationId xmlns:p14="http://schemas.microsoft.com/office/powerpoint/2010/main" val="316744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2036-8355-D441-891C-9FFA31C22BF6}"/>
              </a:ext>
            </a:extLst>
          </p:cNvPr>
          <p:cNvSpPr>
            <a:spLocks noGrp="1"/>
          </p:cNvSpPr>
          <p:nvPr>
            <p:ph type="title"/>
          </p:nvPr>
        </p:nvSpPr>
        <p:spPr/>
        <p:txBody>
          <a:bodyPr/>
          <a:lstStyle/>
          <a:p>
            <a:r>
              <a:rPr lang="en-FR" b="1">
                <a:solidFill>
                  <a:srgbClr val="C00000"/>
                </a:solidFill>
              </a:rPr>
              <a:t>Definitions: mean or median</a:t>
            </a:r>
          </a:p>
        </p:txBody>
      </p:sp>
      <p:sp>
        <p:nvSpPr>
          <p:cNvPr id="3" name="Content Placeholder 2">
            <a:extLst>
              <a:ext uri="{FF2B5EF4-FFF2-40B4-BE49-F238E27FC236}">
                <a16:creationId xmlns:a16="http://schemas.microsoft.com/office/drawing/2014/main" id="{1A4D5CF1-E6D5-EF43-97E2-6A1917EAD6D6}"/>
              </a:ext>
            </a:extLst>
          </p:cNvPr>
          <p:cNvSpPr>
            <a:spLocks noGrp="1"/>
          </p:cNvSpPr>
          <p:nvPr>
            <p:ph idx="1"/>
          </p:nvPr>
        </p:nvSpPr>
        <p:spPr/>
        <p:txBody>
          <a:bodyPr>
            <a:normAutofit fontScale="92500"/>
          </a:bodyPr>
          <a:lstStyle/>
          <a:p>
            <a:r>
              <a:rPr lang="en-GB" dirty="0">
                <a:solidFill>
                  <a:srgbClr val="C00000"/>
                </a:solidFill>
              </a:rPr>
              <a:t>Mean </a:t>
            </a:r>
            <a:r>
              <a:rPr lang="en-GB" dirty="0"/>
              <a:t>– the average wage among all wage employees / the average of all the values covered </a:t>
            </a:r>
          </a:p>
          <a:p>
            <a:pPr lvl="1"/>
            <a:r>
              <a:rPr lang="en-GB" dirty="0"/>
              <a:t>compares average of women’s pay to average of men’s pay in the wage distribution</a:t>
            </a:r>
          </a:p>
          <a:p>
            <a:r>
              <a:rPr lang="en-GB" dirty="0">
                <a:solidFill>
                  <a:srgbClr val="C00000"/>
                </a:solidFill>
              </a:rPr>
              <a:t>Median</a:t>
            </a:r>
            <a:r>
              <a:rPr lang="en-GB" dirty="0"/>
              <a:t> – the middle wage earner / located in the middle of the wage distribution </a:t>
            </a:r>
          </a:p>
          <a:p>
            <a:pPr lvl="1"/>
            <a:r>
              <a:rPr lang="en-GB" dirty="0"/>
              <a:t>compares the value located in the middle of the female / and male wage distribution; half earn more than the median salary, half earn less </a:t>
            </a:r>
          </a:p>
          <a:p>
            <a:r>
              <a:rPr lang="en-GB" dirty="0"/>
              <a:t>Mean and median can often produced different and contradictory results.</a:t>
            </a:r>
          </a:p>
          <a:p>
            <a:r>
              <a:rPr lang="en-GB" dirty="0"/>
              <a:t>Global estimates range from 16% pay gap (mean hourly wages) to 22% (median monthly wages)</a:t>
            </a:r>
          </a:p>
          <a:p>
            <a:pPr marL="0" indent="0">
              <a:buNone/>
            </a:pPr>
            <a:endParaRPr lang="en-GB" dirty="0"/>
          </a:p>
          <a:p>
            <a:endParaRPr lang="en-FR"/>
          </a:p>
        </p:txBody>
      </p:sp>
    </p:spTree>
    <p:extLst>
      <p:ext uri="{BB962C8B-B14F-4D97-AF65-F5344CB8AC3E}">
        <p14:creationId xmlns:p14="http://schemas.microsoft.com/office/powerpoint/2010/main" val="33501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2image1061812208">
            <a:extLst>
              <a:ext uri="{FF2B5EF4-FFF2-40B4-BE49-F238E27FC236}">
                <a16:creationId xmlns:a16="http://schemas.microsoft.com/office/drawing/2014/main" id="{9C220936-776E-5D4B-806E-3062F70674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239" y="266446"/>
            <a:ext cx="4184518" cy="5942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3image1061835312">
            <a:extLst>
              <a:ext uri="{FF2B5EF4-FFF2-40B4-BE49-F238E27FC236}">
                <a16:creationId xmlns:a16="http://schemas.microsoft.com/office/drawing/2014/main" id="{41CF5DFC-2733-894E-8014-F2DF2122E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478" y="266447"/>
            <a:ext cx="4187467" cy="59422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D0B470-0366-2148-AFA5-ACD0D22A7D7D}"/>
              </a:ext>
            </a:extLst>
          </p:cNvPr>
          <p:cNvSpPr txBox="1"/>
          <p:nvPr/>
        </p:nvSpPr>
        <p:spPr>
          <a:xfrm>
            <a:off x="10038945" y="1206230"/>
            <a:ext cx="1274229" cy="2031325"/>
          </a:xfrm>
          <a:prstGeom prst="rect">
            <a:avLst/>
          </a:prstGeom>
          <a:noFill/>
        </p:spPr>
        <p:txBody>
          <a:bodyPr wrap="square" rtlCol="0">
            <a:spAutoFit/>
          </a:bodyPr>
          <a:lstStyle/>
          <a:p>
            <a:r>
              <a:rPr lang="en-FR" b="1"/>
              <a:t>Source:</a:t>
            </a:r>
          </a:p>
          <a:p>
            <a:endParaRPr lang="en-FR" b="1"/>
          </a:p>
          <a:p>
            <a:r>
              <a:rPr lang="en-FR" b="1"/>
              <a:t>FSU “The Gender Pay Gap Won’t Close Itself”</a:t>
            </a:r>
          </a:p>
        </p:txBody>
      </p:sp>
    </p:spTree>
    <p:extLst>
      <p:ext uri="{BB962C8B-B14F-4D97-AF65-F5344CB8AC3E}">
        <p14:creationId xmlns:p14="http://schemas.microsoft.com/office/powerpoint/2010/main" val="953012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4image1061839568">
            <a:extLst>
              <a:ext uri="{FF2B5EF4-FFF2-40B4-BE49-F238E27FC236}">
                <a16:creationId xmlns:a16="http://schemas.microsoft.com/office/drawing/2014/main" id="{D6C719F6-D4FA-134A-9722-5C821FD5ED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5286" y="259006"/>
            <a:ext cx="4223428" cy="59974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DB137C-092A-BC42-B999-19DB9B338FD8}"/>
              </a:ext>
            </a:extLst>
          </p:cNvPr>
          <p:cNvSpPr txBox="1"/>
          <p:nvPr/>
        </p:nvSpPr>
        <p:spPr>
          <a:xfrm>
            <a:off x="10178375" y="2380578"/>
            <a:ext cx="1520753" cy="1754326"/>
          </a:xfrm>
          <a:prstGeom prst="rect">
            <a:avLst/>
          </a:prstGeom>
          <a:noFill/>
        </p:spPr>
        <p:txBody>
          <a:bodyPr wrap="square">
            <a:spAutoFit/>
          </a:bodyPr>
          <a:lstStyle/>
          <a:p>
            <a:r>
              <a:rPr lang="en-FR" b="1"/>
              <a:t>Source:</a:t>
            </a:r>
          </a:p>
          <a:p>
            <a:endParaRPr lang="en-FR" b="1"/>
          </a:p>
          <a:p>
            <a:r>
              <a:rPr lang="en-FR" b="1"/>
              <a:t>FSU “The Gender Pay Gap Won’t Close Itself”</a:t>
            </a:r>
          </a:p>
        </p:txBody>
      </p:sp>
      <p:pic>
        <p:nvPicPr>
          <p:cNvPr id="2051" name="Picture 3" descr="page15image1062866304">
            <a:extLst>
              <a:ext uri="{FF2B5EF4-FFF2-40B4-BE49-F238E27FC236}">
                <a16:creationId xmlns:a16="http://schemas.microsoft.com/office/drawing/2014/main" id="{EECE2F14-CE77-034C-98E9-352679ED8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940" y="259006"/>
            <a:ext cx="4226405" cy="59974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14image1061839568">
            <a:extLst>
              <a:ext uri="{FF2B5EF4-FFF2-40B4-BE49-F238E27FC236}">
                <a16:creationId xmlns:a16="http://schemas.microsoft.com/office/drawing/2014/main" id="{F98BDC89-D247-5546-B27D-13E53755D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2" y="259007"/>
            <a:ext cx="4867068" cy="599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7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DB60-7F2D-4404-EBDC-751D8D61AD8C}"/>
              </a:ext>
            </a:extLst>
          </p:cNvPr>
          <p:cNvSpPr>
            <a:spLocks noGrp="1"/>
          </p:cNvSpPr>
          <p:nvPr>
            <p:ph type="title"/>
          </p:nvPr>
        </p:nvSpPr>
        <p:spPr/>
        <p:txBody>
          <a:bodyPr/>
          <a:lstStyle/>
          <a:p>
            <a:r>
              <a:rPr lang="en-GB" b="1" dirty="0">
                <a:solidFill>
                  <a:srgbClr val="C00000"/>
                </a:solidFill>
              </a:rPr>
              <a:t>Steps involved in identifying gender pay gap gap reporting in the workplace</a:t>
            </a:r>
          </a:p>
        </p:txBody>
      </p:sp>
      <p:sp>
        <p:nvSpPr>
          <p:cNvPr id="3" name="Content Placeholder 2">
            <a:extLst>
              <a:ext uri="{FF2B5EF4-FFF2-40B4-BE49-F238E27FC236}">
                <a16:creationId xmlns:a16="http://schemas.microsoft.com/office/drawing/2014/main" id="{9447FFE7-732B-25F3-5D9F-34B934A17F16}"/>
              </a:ext>
            </a:extLst>
          </p:cNvPr>
          <p:cNvSpPr>
            <a:spLocks noGrp="1"/>
          </p:cNvSpPr>
          <p:nvPr>
            <p:ph idx="1"/>
          </p:nvPr>
        </p:nvSpPr>
        <p:spPr/>
        <p:txBody>
          <a:bodyPr>
            <a:normAutofit/>
          </a:bodyPr>
          <a:lstStyle/>
          <a:p>
            <a:pPr marL="514350" indent="-514350">
              <a:buAutoNum type="arabicPeriod"/>
            </a:pPr>
            <a:r>
              <a:rPr lang="en-GB" dirty="0"/>
              <a:t>Identify average hourly earnings of men and women (mean and median)</a:t>
            </a:r>
          </a:p>
          <a:p>
            <a:pPr marL="514350" indent="-514350">
              <a:buAutoNum type="arabicPeriod"/>
            </a:pPr>
            <a:r>
              <a:rPr lang="en-GB" dirty="0"/>
              <a:t>Identify average hourly bonus payments of women and men (mean and median)</a:t>
            </a:r>
          </a:p>
          <a:p>
            <a:pPr marL="514350" indent="-514350">
              <a:buAutoNum type="arabicPeriod"/>
            </a:pPr>
            <a:r>
              <a:rPr lang="en-GB" dirty="0"/>
              <a:t>Calculate the gender pay gap for hourly earnings and bonus payments</a:t>
            </a:r>
          </a:p>
          <a:p>
            <a:pPr marL="514350" indent="-514350">
              <a:buAutoNum type="arabicPeriod"/>
            </a:pPr>
            <a:r>
              <a:rPr lang="en-GB" dirty="0"/>
              <a:t>Identify the % earnings of women and men in four pay quartiles.</a:t>
            </a:r>
          </a:p>
          <a:p>
            <a:pPr marL="514350" indent="-514350">
              <a:buAutoNum type="arabicPeriod"/>
            </a:pPr>
            <a:r>
              <a:rPr lang="en-GB" dirty="0"/>
              <a:t>Produce a report with the evidence and an action plan to address the gender pay gap</a:t>
            </a:r>
          </a:p>
        </p:txBody>
      </p:sp>
    </p:spTree>
    <p:extLst>
      <p:ext uri="{BB962C8B-B14F-4D97-AF65-F5344CB8AC3E}">
        <p14:creationId xmlns:p14="http://schemas.microsoft.com/office/powerpoint/2010/main" val="246351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4D09-3E1F-6166-65BC-32B25272F477}"/>
              </a:ext>
            </a:extLst>
          </p:cNvPr>
          <p:cNvSpPr>
            <a:spLocks noGrp="1"/>
          </p:cNvSpPr>
          <p:nvPr>
            <p:ph type="title"/>
          </p:nvPr>
        </p:nvSpPr>
        <p:spPr>
          <a:xfrm>
            <a:off x="838200" y="365125"/>
            <a:ext cx="10221686" cy="1325563"/>
          </a:xfrm>
        </p:spPr>
        <p:txBody>
          <a:bodyPr/>
          <a:lstStyle/>
          <a:p>
            <a:r>
              <a:rPr lang="en-GB" b="1" dirty="0">
                <a:solidFill>
                  <a:srgbClr val="C00000"/>
                </a:solidFill>
              </a:rPr>
              <a:t>How to organise workers into pay quartiles?</a:t>
            </a:r>
            <a:endParaRPr lang="en-US" b="1" dirty="0">
              <a:solidFill>
                <a:srgbClr val="C00000"/>
              </a:solidFill>
            </a:endParaRPr>
          </a:p>
        </p:txBody>
      </p:sp>
      <p:pic>
        <p:nvPicPr>
          <p:cNvPr id="4" name="Picture 3">
            <a:extLst>
              <a:ext uri="{FF2B5EF4-FFF2-40B4-BE49-F238E27FC236}">
                <a16:creationId xmlns:a16="http://schemas.microsoft.com/office/drawing/2014/main" id="{B97C59A6-B47A-E527-A608-F8B3C950ED95}"/>
              </a:ext>
            </a:extLst>
          </p:cNvPr>
          <p:cNvPicPr>
            <a:picLocks noChangeAspect="1"/>
          </p:cNvPicPr>
          <p:nvPr/>
        </p:nvPicPr>
        <p:blipFill>
          <a:blip r:embed="rId3"/>
          <a:stretch>
            <a:fillRect/>
          </a:stretch>
        </p:blipFill>
        <p:spPr>
          <a:xfrm>
            <a:off x="450874" y="1908629"/>
            <a:ext cx="11290252" cy="3751943"/>
          </a:xfrm>
          <a:prstGeom prst="rect">
            <a:avLst/>
          </a:prstGeom>
        </p:spPr>
      </p:pic>
    </p:spTree>
    <p:extLst>
      <p:ext uri="{BB962C8B-B14F-4D97-AF65-F5344CB8AC3E}">
        <p14:creationId xmlns:p14="http://schemas.microsoft.com/office/powerpoint/2010/main" val="314199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8947E-4CAA-F342-1C77-2C24C65D7D41}"/>
              </a:ext>
            </a:extLst>
          </p:cNvPr>
          <p:cNvSpPr>
            <a:spLocks noGrp="1"/>
          </p:cNvSpPr>
          <p:nvPr>
            <p:ph type="title"/>
          </p:nvPr>
        </p:nvSpPr>
        <p:spPr/>
        <p:txBody>
          <a:bodyPr/>
          <a:lstStyle/>
          <a:p>
            <a:r>
              <a:rPr lang="en-GB" dirty="0">
                <a:solidFill>
                  <a:srgbClr val="C00000"/>
                </a:solidFill>
                <a:latin typeface="+mn-lt"/>
              </a:rPr>
              <a:t>What to report on?</a:t>
            </a:r>
          </a:p>
        </p:txBody>
      </p:sp>
      <p:sp>
        <p:nvSpPr>
          <p:cNvPr id="5" name="Content Placeholder 4">
            <a:extLst>
              <a:ext uri="{FF2B5EF4-FFF2-40B4-BE49-F238E27FC236}">
                <a16:creationId xmlns:a16="http://schemas.microsoft.com/office/drawing/2014/main" id="{9D7E4B06-1F3E-99B1-1EA1-CEFC36F6FD1C}"/>
              </a:ext>
            </a:extLst>
          </p:cNvPr>
          <p:cNvSpPr>
            <a:spLocks noGrp="1"/>
          </p:cNvSpPr>
          <p:nvPr>
            <p:ph idx="1"/>
          </p:nvPr>
        </p:nvSpPr>
        <p:spPr/>
        <p:txBody>
          <a:bodyPr>
            <a:normAutofit/>
          </a:bodyPr>
          <a:lstStyle/>
          <a:p>
            <a:pPr marL="0" indent="0">
              <a:buNone/>
            </a:pPr>
            <a:r>
              <a:rPr lang="en-FR" b="1"/>
              <a:t>Hourly earnings</a:t>
            </a:r>
          </a:p>
          <a:p>
            <a:pPr lvl="1"/>
            <a:r>
              <a:rPr lang="en-FR"/>
              <a:t>Difference between male and female mean hourly earnings (%)</a:t>
            </a:r>
          </a:p>
          <a:p>
            <a:pPr lvl="1"/>
            <a:r>
              <a:rPr lang="en-FR"/>
              <a:t>Difference between male and female median hourly earnings (%)</a:t>
            </a:r>
          </a:p>
          <a:p>
            <a:pPr marL="0" indent="0">
              <a:buNone/>
            </a:pPr>
            <a:r>
              <a:rPr lang="en-FR" b="1"/>
              <a:t>Bonuses</a:t>
            </a:r>
          </a:p>
          <a:p>
            <a:pPr lvl="1"/>
            <a:r>
              <a:rPr lang="en-FR"/>
              <a:t>Difference between male and female mean bonuses (%)</a:t>
            </a:r>
          </a:p>
          <a:p>
            <a:pPr lvl="1"/>
            <a:r>
              <a:rPr lang="en-FR"/>
              <a:t>Difference between male and female median bonuses (%)</a:t>
            </a:r>
          </a:p>
          <a:p>
            <a:pPr marL="0" indent="0">
              <a:buNone/>
            </a:pPr>
            <a:r>
              <a:rPr lang="en-FR" b="1"/>
              <a:t>Bonus pay</a:t>
            </a:r>
          </a:p>
          <a:p>
            <a:pPr lvl="1"/>
            <a:r>
              <a:rPr lang="en-FR"/>
              <a:t>% of male and female employees who </a:t>
            </a:r>
            <a:r>
              <a:rPr lang="en-GB" dirty="0"/>
              <a:t>receive </a:t>
            </a:r>
            <a:r>
              <a:rPr lang="en-FR"/>
              <a:t>bonus pay</a:t>
            </a:r>
          </a:p>
          <a:p>
            <a:pPr lvl="1"/>
            <a:r>
              <a:rPr lang="en-FR"/>
              <a:t>% of male and female employees who receive benefits in kind</a:t>
            </a:r>
          </a:p>
          <a:p>
            <a:endParaRPr lang="en-GB" dirty="0"/>
          </a:p>
        </p:txBody>
      </p:sp>
    </p:spTree>
    <p:extLst>
      <p:ext uri="{BB962C8B-B14F-4D97-AF65-F5344CB8AC3E}">
        <p14:creationId xmlns:p14="http://schemas.microsoft.com/office/powerpoint/2010/main" val="1426798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A717B-4553-A868-AECF-2A2C78C4AB77}"/>
              </a:ext>
            </a:extLst>
          </p:cNvPr>
          <p:cNvSpPr>
            <a:spLocks noGrp="1"/>
          </p:cNvSpPr>
          <p:nvPr>
            <p:ph type="title"/>
          </p:nvPr>
        </p:nvSpPr>
        <p:spPr/>
        <p:txBody>
          <a:bodyPr/>
          <a:lstStyle/>
          <a:p>
            <a:r>
              <a:rPr lang="en-GB" dirty="0">
                <a:solidFill>
                  <a:srgbClr val="C00000"/>
                </a:solidFill>
                <a:latin typeface="+mn-lt"/>
              </a:rPr>
              <a:t>What is pay for the purposes of gender pay gap reporting?</a:t>
            </a:r>
          </a:p>
        </p:txBody>
      </p:sp>
      <p:sp>
        <p:nvSpPr>
          <p:cNvPr id="5" name="Content Placeholder 4">
            <a:extLst>
              <a:ext uri="{FF2B5EF4-FFF2-40B4-BE49-F238E27FC236}">
                <a16:creationId xmlns:a16="http://schemas.microsoft.com/office/drawing/2014/main" id="{F6927397-2180-72C8-0F50-29B739F831C4}"/>
              </a:ext>
            </a:extLst>
          </p:cNvPr>
          <p:cNvSpPr>
            <a:spLocks noGrp="1"/>
          </p:cNvSpPr>
          <p:nvPr>
            <p:ph idx="1"/>
          </p:nvPr>
        </p:nvSpPr>
        <p:spPr>
          <a:xfrm>
            <a:off x="838200" y="1825624"/>
            <a:ext cx="10515600" cy="4855093"/>
          </a:xfrm>
        </p:spPr>
        <p:txBody>
          <a:bodyPr>
            <a:normAutofit fontScale="62500" lnSpcReduction="20000"/>
          </a:bodyPr>
          <a:lstStyle/>
          <a:p>
            <a:pPr marL="0" indent="0">
              <a:buNone/>
            </a:pPr>
            <a:r>
              <a:rPr lang="en-GB" b="1" dirty="0"/>
              <a:t>What is included in hourly earnings?</a:t>
            </a:r>
          </a:p>
          <a:p>
            <a:r>
              <a:rPr lang="en-GB" dirty="0"/>
              <a:t>Allowances e.g. recruitment and retention allowances and car allowances </a:t>
            </a:r>
          </a:p>
          <a:p>
            <a:r>
              <a:rPr lang="en-GB" dirty="0"/>
              <a:t>Pay for piecework </a:t>
            </a:r>
          </a:p>
          <a:p>
            <a:r>
              <a:rPr lang="en-GB" dirty="0"/>
              <a:t>Leave pay e.g. annual leave, maternity leave</a:t>
            </a:r>
          </a:p>
          <a:p>
            <a:r>
              <a:rPr lang="en-GB" dirty="0"/>
              <a:t>Shift premium pay</a:t>
            </a:r>
          </a:p>
          <a:p>
            <a:r>
              <a:rPr lang="en-GB" dirty="0"/>
              <a:t>Performance related pay </a:t>
            </a:r>
          </a:p>
          <a:p>
            <a:pPr marL="0" indent="0">
              <a:buNone/>
            </a:pPr>
            <a:r>
              <a:rPr lang="en-GB" b="1" dirty="0"/>
              <a:t>What is not included? </a:t>
            </a:r>
            <a:endParaRPr lang="en-GB" dirty="0"/>
          </a:p>
          <a:p>
            <a:r>
              <a:rPr lang="en-GB" dirty="0"/>
              <a:t>Overtime pay </a:t>
            </a:r>
          </a:p>
          <a:p>
            <a:r>
              <a:rPr lang="en-GB" dirty="0"/>
              <a:t>Redundancy or termination pay </a:t>
            </a:r>
          </a:p>
          <a:p>
            <a:r>
              <a:rPr lang="en-GB" dirty="0"/>
              <a:t>Pay in lieu of leave </a:t>
            </a:r>
          </a:p>
          <a:p>
            <a:r>
              <a:rPr lang="en-GB" dirty="0"/>
              <a:t>Benefits in kind </a:t>
            </a:r>
          </a:p>
          <a:p>
            <a:r>
              <a:rPr lang="en-GB" dirty="0"/>
              <a:t>Childcare services and health plans </a:t>
            </a:r>
          </a:p>
          <a:p>
            <a:pPr marL="0" indent="0">
              <a:buNone/>
            </a:pPr>
            <a:r>
              <a:rPr lang="en-GB" b="1" dirty="0"/>
              <a:t>What makes up bonus pay? </a:t>
            </a:r>
            <a:endParaRPr lang="en-GB" dirty="0"/>
          </a:p>
          <a:p>
            <a:r>
              <a:rPr lang="en-GB" dirty="0"/>
              <a:t>Money, vouchers, securities, security options, interests in securities </a:t>
            </a:r>
          </a:p>
          <a:p>
            <a:r>
              <a:rPr lang="en-GB" dirty="0"/>
              <a:t>Payment linked to profit sharing, productivity bonus, PRP, incentive or commission pay </a:t>
            </a:r>
          </a:p>
          <a:p>
            <a:endParaRPr lang="en-GB" dirty="0"/>
          </a:p>
        </p:txBody>
      </p:sp>
    </p:spTree>
    <p:extLst>
      <p:ext uri="{BB962C8B-B14F-4D97-AF65-F5344CB8AC3E}">
        <p14:creationId xmlns:p14="http://schemas.microsoft.com/office/powerpoint/2010/main" val="196665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16E6-A573-6545-A640-D453FE65714C}"/>
              </a:ext>
            </a:extLst>
          </p:cNvPr>
          <p:cNvSpPr>
            <a:spLocks noGrp="1"/>
          </p:cNvSpPr>
          <p:nvPr>
            <p:ph type="title"/>
          </p:nvPr>
        </p:nvSpPr>
        <p:spPr>
          <a:xfrm>
            <a:off x="838200" y="365125"/>
            <a:ext cx="10515600" cy="1325563"/>
          </a:xfrm>
        </p:spPr>
        <p:txBody>
          <a:bodyPr/>
          <a:lstStyle/>
          <a:p>
            <a:r>
              <a:rPr lang="en-GB" dirty="0">
                <a:solidFill>
                  <a:srgbClr val="C00000"/>
                </a:solidFill>
                <a:latin typeface="+mn-lt"/>
              </a:rPr>
              <a:t>Learning objectives</a:t>
            </a:r>
          </a:p>
        </p:txBody>
      </p:sp>
      <p:sp>
        <p:nvSpPr>
          <p:cNvPr id="3" name="Content Placeholder 2">
            <a:extLst>
              <a:ext uri="{FF2B5EF4-FFF2-40B4-BE49-F238E27FC236}">
                <a16:creationId xmlns:a16="http://schemas.microsoft.com/office/drawing/2014/main" id="{326FC84B-88BB-6A96-36EF-EC8ABAA6FFC7}"/>
              </a:ext>
            </a:extLst>
          </p:cNvPr>
          <p:cNvSpPr>
            <a:spLocks noGrp="1"/>
          </p:cNvSpPr>
          <p:nvPr>
            <p:ph idx="1"/>
          </p:nvPr>
        </p:nvSpPr>
        <p:spPr/>
        <p:txBody>
          <a:bodyPr/>
          <a:lstStyle/>
          <a:p>
            <a:endParaRPr lang="en-GB" dirty="0"/>
          </a:p>
          <a:p>
            <a:r>
              <a:rPr lang="en-GB" dirty="0"/>
              <a:t>Understanding of pay equity and trade union roles.</a:t>
            </a:r>
          </a:p>
          <a:p>
            <a:r>
              <a:rPr lang="en-GB" dirty="0"/>
              <a:t>Tools to ensure that workers receive fair pay by equally valuing the work carried out by women and men in non-discriminatory ways. </a:t>
            </a:r>
          </a:p>
          <a:p>
            <a:r>
              <a:rPr lang="en-GB" dirty="0"/>
              <a:t>Support pay equity strategies related to pay transparency, closing the gender pay gap, equal pay for work of equal value, and living wages.</a:t>
            </a:r>
          </a:p>
          <a:p>
            <a:endParaRPr lang="en-GB" dirty="0"/>
          </a:p>
        </p:txBody>
      </p:sp>
    </p:spTree>
    <p:extLst>
      <p:ext uri="{BB962C8B-B14F-4D97-AF65-F5344CB8AC3E}">
        <p14:creationId xmlns:p14="http://schemas.microsoft.com/office/powerpoint/2010/main" val="63358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B1C654-3C4B-66B5-783C-CBA54372074E}"/>
              </a:ext>
            </a:extLst>
          </p:cNvPr>
          <p:cNvSpPr txBox="1"/>
          <p:nvPr/>
        </p:nvSpPr>
        <p:spPr>
          <a:xfrm>
            <a:off x="789549" y="2080068"/>
            <a:ext cx="9142241" cy="3416320"/>
          </a:xfrm>
          <a:prstGeom prst="rect">
            <a:avLst/>
          </a:prstGeom>
          <a:noFill/>
        </p:spPr>
        <p:txBody>
          <a:bodyPr wrap="square">
            <a:spAutoFit/>
          </a:bodyPr>
          <a:lstStyle/>
          <a:p>
            <a:pPr marL="285750" indent="-285750">
              <a:buFont typeface="Arial" panose="020B0604020202020204" pitchFamily="34" charset="0"/>
              <a:buChar char="•"/>
            </a:pPr>
            <a:r>
              <a:rPr lang="en-US" sz="2400" dirty="0"/>
              <a:t>Ensure union representation and consultation </a:t>
            </a:r>
          </a:p>
          <a:p>
            <a:pPr marL="285750" indent="-285750">
              <a:buFont typeface="Arial" panose="020B0604020202020204" pitchFamily="34" charset="0"/>
              <a:buChar char="•"/>
            </a:pPr>
            <a:r>
              <a:rPr lang="en-GB" sz="2400" dirty="0"/>
              <a:t>Request information from the employer</a:t>
            </a:r>
            <a:endParaRPr lang="en-US" sz="2400" dirty="0"/>
          </a:p>
          <a:p>
            <a:pPr marL="285750" indent="-285750">
              <a:buFont typeface="Arial" panose="020B0604020202020204" pitchFamily="34" charset="0"/>
              <a:buChar char="•"/>
            </a:pPr>
            <a:r>
              <a:rPr lang="en-GB" sz="2400" dirty="0"/>
              <a:t>Argue for a comprehensive approach</a:t>
            </a:r>
          </a:p>
          <a:p>
            <a:pPr marL="285750" indent="-285750">
              <a:buFont typeface="Arial" panose="020B0604020202020204" pitchFamily="34" charset="0"/>
              <a:buChar char="•"/>
            </a:pPr>
            <a:r>
              <a:rPr lang="en-GB" sz="2400" dirty="0"/>
              <a:t>Agree actions and a plan to tackle identified gender pay gaps</a:t>
            </a:r>
          </a:p>
          <a:p>
            <a:pPr marL="285750" indent="-285750">
              <a:buFont typeface="Arial" panose="020B0604020202020204" pitchFamily="34" charset="0"/>
              <a:buChar char="•"/>
            </a:pPr>
            <a:r>
              <a:rPr lang="en-GB" sz="2400" dirty="0"/>
              <a:t>Negotiate strategies to make performance-related pay and individually negotiated pay transparent</a:t>
            </a:r>
          </a:p>
          <a:p>
            <a:pPr marL="285750" indent="-285750">
              <a:buFont typeface="Arial" panose="020B0604020202020204" pitchFamily="34" charset="0"/>
              <a:buChar char="•"/>
            </a:pPr>
            <a:r>
              <a:rPr lang="en-GB" sz="2400" dirty="0"/>
              <a:t>Unions who are also employers should carry out their own internal gender pay gap reports</a:t>
            </a:r>
          </a:p>
          <a:p>
            <a:pPr marL="285750" indent="-285750">
              <a:buFont typeface="Arial" panose="020B0604020202020204" pitchFamily="34" charset="0"/>
              <a:buChar char="•"/>
            </a:pPr>
            <a:r>
              <a:rPr lang="en-GB" sz="2400" dirty="0"/>
              <a:t>Unions can carry out a gender pay gap report in the workplace</a:t>
            </a:r>
            <a:endParaRPr lang="en-US" sz="2400" dirty="0"/>
          </a:p>
        </p:txBody>
      </p:sp>
      <p:sp>
        <p:nvSpPr>
          <p:cNvPr id="8" name="TextBox 7">
            <a:extLst>
              <a:ext uri="{FF2B5EF4-FFF2-40B4-BE49-F238E27FC236}">
                <a16:creationId xmlns:a16="http://schemas.microsoft.com/office/drawing/2014/main" id="{FC510508-E1AD-6083-2BE0-C60719209F68}"/>
              </a:ext>
            </a:extLst>
          </p:cNvPr>
          <p:cNvSpPr txBox="1"/>
          <p:nvPr/>
        </p:nvSpPr>
        <p:spPr>
          <a:xfrm>
            <a:off x="522556" y="715281"/>
            <a:ext cx="11146887" cy="646331"/>
          </a:xfrm>
          <a:prstGeom prst="rect">
            <a:avLst/>
          </a:prstGeom>
          <a:noFill/>
        </p:spPr>
        <p:txBody>
          <a:bodyPr wrap="square">
            <a:spAutoFit/>
          </a:bodyPr>
          <a:lstStyle/>
          <a:p>
            <a:r>
              <a:rPr lang="en-GB" sz="3600" dirty="0">
                <a:solidFill>
                  <a:srgbClr val="C00000"/>
                </a:solidFill>
              </a:rPr>
              <a:t>What can unions do to promote gender pay gap reporting?</a:t>
            </a:r>
            <a:endParaRPr lang="en-US" sz="3600" dirty="0">
              <a:solidFill>
                <a:srgbClr val="C00000"/>
              </a:solidFill>
            </a:endParaRPr>
          </a:p>
        </p:txBody>
      </p:sp>
    </p:spTree>
    <p:extLst>
      <p:ext uri="{BB962C8B-B14F-4D97-AF65-F5344CB8AC3E}">
        <p14:creationId xmlns:p14="http://schemas.microsoft.com/office/powerpoint/2010/main" val="249981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3.1: Identifying the gender pay gap</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41</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804468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3.2: Next steps in preparing for gender pay gap reporting</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42</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059105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0E06-A277-F8C1-F7C2-A161A234ADAA}"/>
              </a:ext>
            </a:extLst>
          </p:cNvPr>
          <p:cNvSpPr>
            <a:spLocks noGrp="1"/>
          </p:cNvSpPr>
          <p:nvPr>
            <p:ph type="title"/>
          </p:nvPr>
        </p:nvSpPr>
        <p:spPr/>
        <p:txBody>
          <a:bodyPr/>
          <a:lstStyle/>
          <a:p>
            <a:pPr algn="ctr"/>
            <a:r>
              <a:rPr lang="en-GB" b="1" dirty="0">
                <a:solidFill>
                  <a:srgbClr val="C00000"/>
                </a:solidFill>
              </a:rPr>
              <a:t>Day 2</a:t>
            </a:r>
          </a:p>
        </p:txBody>
      </p:sp>
      <p:sp>
        <p:nvSpPr>
          <p:cNvPr id="3" name="Text Placeholder 2">
            <a:extLst>
              <a:ext uri="{FF2B5EF4-FFF2-40B4-BE49-F238E27FC236}">
                <a16:creationId xmlns:a16="http://schemas.microsoft.com/office/drawing/2014/main" id="{76B38488-CF77-2CAE-93BC-77824BD0CE3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5794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p:txBody>
          <a:bodyPr/>
          <a:lstStyle/>
          <a:p>
            <a:r>
              <a:rPr lang="en-GB" b="1" dirty="0">
                <a:solidFill>
                  <a:schemeClr val="accent1">
                    <a:lumMod val="75000"/>
                  </a:schemeClr>
                </a:solidFill>
              </a:rPr>
              <a:t>Module 4: Gender-neutral job evaluation</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7378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FR" b="1" dirty="0">
                <a:solidFill>
                  <a:srgbClr val="C00000"/>
                </a:solidFill>
              </a:rPr>
              <a:t>Group activity 4.1: What do you understand by gender-neutral job evaluation?</a:t>
            </a: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45</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2609710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58F05-DD9A-1609-902C-F6E3CD54742D}"/>
              </a:ext>
            </a:extLst>
          </p:cNvPr>
          <p:cNvSpPr>
            <a:spLocks noGrp="1"/>
          </p:cNvSpPr>
          <p:nvPr>
            <p:ph type="title"/>
          </p:nvPr>
        </p:nvSpPr>
        <p:spPr/>
        <p:txBody>
          <a:bodyPr/>
          <a:lstStyle/>
          <a:p>
            <a:r>
              <a:rPr lang="en-GB" dirty="0">
                <a:solidFill>
                  <a:srgbClr val="C00000"/>
                </a:solidFill>
                <a:latin typeface="+mn-lt"/>
              </a:rPr>
              <a:t>Gender-neutral job evaluation</a:t>
            </a:r>
          </a:p>
        </p:txBody>
      </p:sp>
      <p:sp>
        <p:nvSpPr>
          <p:cNvPr id="5" name="Content Placeholder 4">
            <a:extLst>
              <a:ext uri="{FF2B5EF4-FFF2-40B4-BE49-F238E27FC236}">
                <a16:creationId xmlns:a16="http://schemas.microsoft.com/office/drawing/2014/main" id="{936F8875-6284-4A48-09CB-54879807775E}"/>
              </a:ext>
            </a:extLst>
          </p:cNvPr>
          <p:cNvSpPr>
            <a:spLocks noGrp="1"/>
          </p:cNvSpPr>
          <p:nvPr>
            <p:ph idx="1"/>
          </p:nvPr>
        </p:nvSpPr>
        <p:spPr/>
        <p:txBody>
          <a:bodyPr>
            <a:normAutofit fontScale="92500" lnSpcReduction="10000"/>
          </a:bodyPr>
          <a:lstStyle/>
          <a:p>
            <a:pPr>
              <a:spcAft>
                <a:spcPts val="600"/>
              </a:spcAft>
              <a:buFont typeface="Arial"/>
              <a:buChar char="•"/>
              <a:defRPr/>
            </a:pPr>
            <a:r>
              <a:rPr lang="en-IE" sz="2800" dirty="0"/>
              <a:t>A process for determining the relative value of work and for establishing an appropriate job classification</a:t>
            </a:r>
          </a:p>
          <a:p>
            <a:pPr>
              <a:spcAft>
                <a:spcPts val="600"/>
              </a:spcAft>
              <a:buFont typeface="Arial"/>
              <a:buChar char="•"/>
              <a:defRPr/>
            </a:pPr>
            <a:r>
              <a:rPr lang="en-IE" sz="2800" dirty="0"/>
              <a:t>A tool for establishing a transparent and equitable wage structure - based on equal pay for work of an equal value</a:t>
            </a:r>
          </a:p>
          <a:p>
            <a:pPr>
              <a:spcAft>
                <a:spcPts val="600"/>
              </a:spcAft>
              <a:buFont typeface="Arial"/>
              <a:buChar char="•"/>
              <a:defRPr/>
            </a:pPr>
            <a:r>
              <a:rPr lang="en-IE" sz="2800" dirty="0"/>
              <a:t>Highlights pay inequalities in jobs that are equally valued</a:t>
            </a:r>
          </a:p>
          <a:p>
            <a:pPr>
              <a:spcAft>
                <a:spcPts val="600"/>
              </a:spcAft>
              <a:buFont typeface="Arial"/>
              <a:buChar char="•"/>
              <a:defRPr/>
            </a:pPr>
            <a:r>
              <a:rPr lang="en-IE" sz="2800" dirty="0"/>
              <a:t>Across an organisation or workplace, a sector or in comparing one job to another job</a:t>
            </a:r>
          </a:p>
          <a:p>
            <a:pPr>
              <a:spcAft>
                <a:spcPts val="600"/>
              </a:spcAft>
              <a:buFont typeface="Arial"/>
              <a:buChar char="•"/>
              <a:defRPr/>
            </a:pPr>
            <a:r>
              <a:rPr lang="en-IE" sz="2800" dirty="0"/>
              <a:t>Various methods for job evaluation, from simple to complex</a:t>
            </a:r>
          </a:p>
          <a:p>
            <a:pPr>
              <a:spcAft>
                <a:spcPts val="600"/>
              </a:spcAft>
              <a:buFont typeface="Arial"/>
              <a:buChar char="•"/>
              <a:defRPr/>
            </a:pPr>
            <a:r>
              <a:rPr lang="en-IE" sz="2800" dirty="0"/>
              <a:t>Key to all methods is to ensure that job evaluation is free from gender bias</a:t>
            </a:r>
          </a:p>
          <a:p>
            <a:endParaRPr lang="en-GB" dirty="0"/>
          </a:p>
        </p:txBody>
      </p:sp>
    </p:spTree>
    <p:extLst>
      <p:ext uri="{BB962C8B-B14F-4D97-AF65-F5344CB8AC3E}">
        <p14:creationId xmlns:p14="http://schemas.microsoft.com/office/powerpoint/2010/main" val="1346068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8AEB-FEFF-A833-27F3-EADA4001C7FD}"/>
              </a:ext>
            </a:extLst>
          </p:cNvPr>
          <p:cNvSpPr>
            <a:spLocks noGrp="1"/>
          </p:cNvSpPr>
          <p:nvPr>
            <p:ph type="title"/>
          </p:nvPr>
        </p:nvSpPr>
        <p:spPr/>
        <p:txBody>
          <a:bodyPr/>
          <a:lstStyle/>
          <a:p>
            <a:r>
              <a:rPr lang="en-GB" dirty="0">
                <a:solidFill>
                  <a:srgbClr val="C00000"/>
                </a:solidFill>
                <a:latin typeface="+mn-lt"/>
              </a:rPr>
              <a:t>Why is it important?</a:t>
            </a:r>
          </a:p>
        </p:txBody>
      </p:sp>
      <p:sp>
        <p:nvSpPr>
          <p:cNvPr id="3" name="Content Placeholder 2">
            <a:extLst>
              <a:ext uri="{FF2B5EF4-FFF2-40B4-BE49-F238E27FC236}">
                <a16:creationId xmlns:a16="http://schemas.microsoft.com/office/drawing/2014/main" id="{141804F5-0FD3-ADB2-C897-F65C1B3E793A}"/>
              </a:ext>
            </a:extLst>
          </p:cNvPr>
          <p:cNvSpPr>
            <a:spLocks noGrp="1"/>
          </p:cNvSpPr>
          <p:nvPr>
            <p:ph idx="1"/>
          </p:nvPr>
        </p:nvSpPr>
        <p:spPr/>
        <p:txBody>
          <a:bodyPr>
            <a:normAutofit fontScale="92500" lnSpcReduction="10000"/>
          </a:bodyPr>
          <a:lstStyle/>
          <a:p>
            <a:pPr>
              <a:buFont typeface="Arial" charset="0"/>
              <a:buChar char="•"/>
            </a:pPr>
            <a:r>
              <a:rPr lang="en-IE" sz="2800" dirty="0"/>
              <a:t>Women’s jobs tend to be lower valued, particularly when clustered in ‘typical’ female jobs or if they are part-time</a:t>
            </a:r>
          </a:p>
          <a:p>
            <a:pPr>
              <a:buFont typeface="Arial" charset="0"/>
              <a:buChar char="•"/>
            </a:pPr>
            <a:r>
              <a:rPr lang="en-IE" sz="2800" dirty="0"/>
              <a:t>Undervaluing women’s work and talent is a lost resource for companies, the labour market and society</a:t>
            </a:r>
          </a:p>
          <a:p>
            <a:pPr>
              <a:buFont typeface="Arial" charset="0"/>
              <a:buChar char="•"/>
            </a:pPr>
            <a:r>
              <a:rPr lang="en-IE" sz="2800" dirty="0"/>
              <a:t>Making best use of women’s skills is good for motivation, productivity and competitiveness</a:t>
            </a:r>
          </a:p>
          <a:p>
            <a:pPr>
              <a:buFont typeface="Arial" charset="0"/>
              <a:buChar char="•"/>
            </a:pPr>
            <a:r>
              <a:rPr lang="en-IE" sz="2800" dirty="0"/>
              <a:t>Companies can recruit and retain the best employees if employees know that their work is rewarded fairly</a:t>
            </a:r>
          </a:p>
          <a:p>
            <a:pPr>
              <a:buFont typeface="Arial" charset="0"/>
              <a:buChar char="•"/>
            </a:pPr>
            <a:r>
              <a:rPr lang="en-IE" sz="2800" dirty="0"/>
              <a:t>Gives greater chance for women to be economically independent across the lifecourse </a:t>
            </a:r>
          </a:p>
          <a:p>
            <a:pPr>
              <a:buFont typeface="Arial" charset="0"/>
              <a:buChar char="•"/>
            </a:pPr>
            <a:r>
              <a:rPr lang="en-IE" sz="2800" dirty="0"/>
              <a:t>Increasing women’s earnings reduces the risk of poverty in retirement</a:t>
            </a:r>
            <a:endParaRPr lang="en-US" sz="2800" dirty="0"/>
          </a:p>
          <a:p>
            <a:endParaRPr lang="en-GB" dirty="0"/>
          </a:p>
        </p:txBody>
      </p:sp>
    </p:spTree>
    <p:extLst>
      <p:ext uri="{BB962C8B-B14F-4D97-AF65-F5344CB8AC3E}">
        <p14:creationId xmlns:p14="http://schemas.microsoft.com/office/powerpoint/2010/main" val="244242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3742-B597-7653-92F2-89263B489091}"/>
              </a:ext>
            </a:extLst>
          </p:cNvPr>
          <p:cNvSpPr>
            <a:spLocks noGrp="1"/>
          </p:cNvSpPr>
          <p:nvPr>
            <p:ph type="title"/>
          </p:nvPr>
        </p:nvSpPr>
        <p:spPr/>
        <p:txBody>
          <a:bodyPr/>
          <a:lstStyle/>
          <a:p>
            <a:r>
              <a:rPr lang="en-GB" dirty="0">
                <a:solidFill>
                  <a:srgbClr val="C00000"/>
                </a:solidFill>
                <a:latin typeface="+mn-lt"/>
              </a:rPr>
              <a:t>Examples</a:t>
            </a:r>
          </a:p>
        </p:txBody>
      </p:sp>
      <p:sp>
        <p:nvSpPr>
          <p:cNvPr id="3" name="Content Placeholder 2">
            <a:extLst>
              <a:ext uri="{FF2B5EF4-FFF2-40B4-BE49-F238E27FC236}">
                <a16:creationId xmlns:a16="http://schemas.microsoft.com/office/drawing/2014/main" id="{DA5D6608-83FF-F043-31D9-CFCCB20BD983}"/>
              </a:ext>
            </a:extLst>
          </p:cNvPr>
          <p:cNvSpPr>
            <a:spLocks noGrp="1"/>
          </p:cNvSpPr>
          <p:nvPr>
            <p:ph idx="1"/>
          </p:nvPr>
        </p:nvSpPr>
        <p:spPr/>
        <p:txBody>
          <a:bodyPr/>
          <a:lstStyle/>
          <a:p>
            <a:r>
              <a:rPr lang="en-IE" sz="2800" dirty="0"/>
              <a:t>Domestics (who are all women) wash floors, work a 39-hour week and earn 30% less than wall washers who are all men and who work a 37-hour week</a:t>
            </a:r>
          </a:p>
          <a:p>
            <a:r>
              <a:rPr lang="en-IE" sz="2800" dirty="0"/>
              <a:t>A nurse with a degree level qualification, five years experience and supervises 15 staff earns 33% less than a craft supervisor who has three years job experience and supervises two people</a:t>
            </a:r>
          </a:p>
          <a:p>
            <a:r>
              <a:rPr lang="en-IE" sz="2800" dirty="0"/>
              <a:t>Men carrying out manual work on the same grade as women receive a bonus, whereas women do not.</a:t>
            </a:r>
          </a:p>
          <a:p>
            <a:pPr marL="0" indent="0">
              <a:buNone/>
            </a:pPr>
            <a:endParaRPr lang="en-IE" sz="2800" dirty="0"/>
          </a:p>
          <a:p>
            <a:endParaRPr lang="en-GB" dirty="0"/>
          </a:p>
        </p:txBody>
      </p:sp>
    </p:spTree>
    <p:extLst>
      <p:ext uri="{BB962C8B-B14F-4D97-AF65-F5344CB8AC3E}">
        <p14:creationId xmlns:p14="http://schemas.microsoft.com/office/powerpoint/2010/main" val="3800600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9912-0F1D-091A-79A1-2F71E95C63C3}"/>
              </a:ext>
            </a:extLst>
          </p:cNvPr>
          <p:cNvSpPr>
            <a:spLocks noGrp="1"/>
          </p:cNvSpPr>
          <p:nvPr>
            <p:ph type="title"/>
          </p:nvPr>
        </p:nvSpPr>
        <p:spPr/>
        <p:txBody>
          <a:bodyPr/>
          <a:lstStyle/>
          <a:p>
            <a:r>
              <a:rPr lang="en-GB" dirty="0">
                <a:solidFill>
                  <a:srgbClr val="C00000"/>
                </a:solidFill>
                <a:latin typeface="+mn-lt"/>
              </a:rPr>
              <a:t>Benefits of gender-neutral job evaluation</a:t>
            </a:r>
          </a:p>
        </p:txBody>
      </p:sp>
      <p:sp>
        <p:nvSpPr>
          <p:cNvPr id="3" name="Content Placeholder 2">
            <a:extLst>
              <a:ext uri="{FF2B5EF4-FFF2-40B4-BE49-F238E27FC236}">
                <a16:creationId xmlns:a16="http://schemas.microsoft.com/office/drawing/2014/main" id="{B102C2A4-2952-AF53-C015-D894B9A8B40B}"/>
              </a:ext>
            </a:extLst>
          </p:cNvPr>
          <p:cNvSpPr>
            <a:spLocks noGrp="1"/>
          </p:cNvSpPr>
          <p:nvPr>
            <p:ph idx="1"/>
          </p:nvPr>
        </p:nvSpPr>
        <p:spPr/>
        <p:txBody>
          <a:bodyPr>
            <a:normAutofit lnSpcReduction="10000"/>
          </a:bodyPr>
          <a:lstStyle/>
          <a:p>
            <a:pPr>
              <a:buFont typeface="Arial"/>
              <a:buChar char="•"/>
              <a:defRPr/>
            </a:pPr>
            <a:r>
              <a:rPr lang="en-IE" sz="2800" dirty="0"/>
              <a:t>An objective and analytical method – jobs are analysed for their content, not the individual characteristics of a worker</a:t>
            </a:r>
          </a:p>
          <a:p>
            <a:pPr>
              <a:buFont typeface="Arial"/>
              <a:buChar char="•"/>
              <a:defRPr/>
            </a:pPr>
            <a:r>
              <a:rPr lang="en-IE" sz="2800" dirty="0"/>
              <a:t>The relative value of new jobs created can be established</a:t>
            </a:r>
          </a:p>
          <a:p>
            <a:pPr>
              <a:buFont typeface="Arial"/>
              <a:buChar char="•"/>
              <a:defRPr/>
            </a:pPr>
            <a:r>
              <a:rPr lang="en-IE" sz="2800" dirty="0"/>
              <a:t>Helps in drawing up job descriptions, job specifications, competencies and performance appraisal systems</a:t>
            </a:r>
          </a:p>
          <a:p>
            <a:pPr>
              <a:buFont typeface="Arial"/>
              <a:buChar char="•"/>
              <a:defRPr/>
            </a:pPr>
            <a:r>
              <a:rPr lang="en-IE" sz="2800" dirty="0"/>
              <a:t>Jobs can be analysed that have changed over time </a:t>
            </a:r>
          </a:p>
          <a:p>
            <a:pPr>
              <a:buFont typeface="Arial"/>
              <a:buChar char="•"/>
              <a:defRPr/>
            </a:pPr>
            <a:r>
              <a:rPr lang="en-IE" sz="2800" dirty="0"/>
              <a:t>Takes account of the need for increasing levels of specialisms and complexity in organisations</a:t>
            </a:r>
          </a:p>
          <a:p>
            <a:pPr>
              <a:buFont typeface="Arial"/>
              <a:buChar char="•"/>
              <a:defRPr/>
            </a:pPr>
            <a:r>
              <a:rPr lang="en-IE" sz="2800" dirty="0"/>
              <a:t>Basis for good trade union/employee – employer relationships in the workplace</a:t>
            </a:r>
          </a:p>
          <a:p>
            <a:endParaRPr lang="en-GB" dirty="0"/>
          </a:p>
        </p:txBody>
      </p:sp>
    </p:spTree>
    <p:extLst>
      <p:ext uri="{BB962C8B-B14F-4D97-AF65-F5344CB8AC3E}">
        <p14:creationId xmlns:p14="http://schemas.microsoft.com/office/powerpoint/2010/main" val="424370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a:xfrm>
            <a:off x="1524000" y="1600200"/>
            <a:ext cx="9144000" cy="2387600"/>
          </a:xfrm>
        </p:spPr>
        <p:txBody>
          <a:bodyPr>
            <a:normAutofit/>
          </a:bodyPr>
          <a:lstStyle/>
          <a:p>
            <a:r>
              <a:rPr lang="en-GB" b="1" dirty="0">
                <a:solidFill>
                  <a:schemeClr val="accent1">
                    <a:lumMod val="75000"/>
                  </a:schemeClr>
                </a:solidFill>
              </a:rPr>
              <a:t>Module 1: Introductions and ice breakers</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81833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625-92FD-3A77-CCF5-C8CFF7F15A1F}"/>
              </a:ext>
            </a:extLst>
          </p:cNvPr>
          <p:cNvSpPr>
            <a:spLocks noGrp="1"/>
          </p:cNvSpPr>
          <p:nvPr>
            <p:ph type="title"/>
          </p:nvPr>
        </p:nvSpPr>
        <p:spPr>
          <a:xfrm>
            <a:off x="838200" y="500062"/>
            <a:ext cx="10515600" cy="1325563"/>
          </a:xfrm>
        </p:spPr>
        <p:txBody>
          <a:bodyPr/>
          <a:lstStyle/>
          <a:p>
            <a:r>
              <a:rPr lang="en-GB" b="1" dirty="0">
                <a:solidFill>
                  <a:srgbClr val="C00000"/>
                </a:solidFill>
              </a:rPr>
              <a:t>Benefits (2)</a:t>
            </a:r>
          </a:p>
        </p:txBody>
      </p:sp>
      <p:sp>
        <p:nvSpPr>
          <p:cNvPr id="3" name="Content Placeholder 2">
            <a:extLst>
              <a:ext uri="{FF2B5EF4-FFF2-40B4-BE49-F238E27FC236}">
                <a16:creationId xmlns:a16="http://schemas.microsoft.com/office/drawing/2014/main" id="{4DDEF583-C77F-378D-6E82-92F19B7F649B}"/>
              </a:ext>
            </a:extLst>
          </p:cNvPr>
          <p:cNvSpPr>
            <a:spLocks noGrp="1"/>
          </p:cNvSpPr>
          <p:nvPr>
            <p:ph idx="1"/>
          </p:nvPr>
        </p:nvSpPr>
        <p:spPr/>
        <p:txBody>
          <a:bodyPr/>
          <a:lstStyle/>
          <a:p>
            <a:pPr>
              <a:buFont typeface="Arial"/>
              <a:buChar char="•"/>
              <a:defRPr/>
            </a:pPr>
            <a:r>
              <a:rPr lang="en-IE" sz="2800" dirty="0"/>
              <a:t>Transparency in determining pay and the pay structure</a:t>
            </a:r>
          </a:p>
          <a:p>
            <a:pPr>
              <a:buFont typeface="Arial"/>
              <a:buChar char="•"/>
              <a:defRPr/>
            </a:pPr>
            <a:r>
              <a:rPr lang="en-IE" sz="2800" dirty="0"/>
              <a:t>Upgrades the value of women’s work and reduces incidence of low paid work</a:t>
            </a:r>
          </a:p>
          <a:p>
            <a:pPr>
              <a:buFont typeface="Arial"/>
              <a:buChar char="•"/>
              <a:defRPr/>
            </a:pPr>
            <a:r>
              <a:rPr lang="en-IE" sz="2800" dirty="0"/>
              <a:t>Creates a positive work environment and confidence of employees</a:t>
            </a:r>
          </a:p>
          <a:p>
            <a:pPr>
              <a:buFont typeface="Arial"/>
              <a:buChar char="•"/>
              <a:defRPr/>
            </a:pPr>
            <a:r>
              <a:rPr lang="en-IE" sz="2800" dirty="0"/>
              <a:t>Reduces individual or union grievances about unfair pay</a:t>
            </a:r>
          </a:p>
          <a:p>
            <a:pPr>
              <a:buFont typeface="Arial"/>
              <a:buChar char="•"/>
              <a:defRPr/>
            </a:pPr>
            <a:r>
              <a:rPr lang="en-IE" sz="2800" dirty="0"/>
              <a:t>Enables employees to identify skills and competency gaps</a:t>
            </a:r>
          </a:p>
          <a:p>
            <a:pPr>
              <a:buFont typeface="Arial"/>
              <a:buChar char="•"/>
              <a:defRPr/>
            </a:pPr>
            <a:r>
              <a:rPr lang="en-IE" sz="2800" dirty="0"/>
              <a:t>Remedies can be developed to address skills gaps, career development, under-representation of women in senior positions etc.  </a:t>
            </a:r>
          </a:p>
          <a:p>
            <a:endParaRPr lang="en-GB" dirty="0"/>
          </a:p>
        </p:txBody>
      </p:sp>
    </p:spTree>
    <p:extLst>
      <p:ext uri="{BB962C8B-B14F-4D97-AF65-F5344CB8AC3E}">
        <p14:creationId xmlns:p14="http://schemas.microsoft.com/office/powerpoint/2010/main" val="489373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3FA1-149F-1550-A841-24EDEF4228B0}"/>
              </a:ext>
            </a:extLst>
          </p:cNvPr>
          <p:cNvSpPr>
            <a:spLocks noGrp="1"/>
          </p:cNvSpPr>
          <p:nvPr>
            <p:ph type="title"/>
          </p:nvPr>
        </p:nvSpPr>
        <p:spPr/>
        <p:txBody>
          <a:bodyPr/>
          <a:lstStyle/>
          <a:p>
            <a:r>
              <a:rPr lang="en-GB" b="1" dirty="0">
                <a:solidFill>
                  <a:srgbClr val="C00000"/>
                </a:solidFill>
              </a:rPr>
              <a:t>Carrying out job evaluation</a:t>
            </a:r>
          </a:p>
        </p:txBody>
      </p:sp>
      <p:sp>
        <p:nvSpPr>
          <p:cNvPr id="3" name="Content Placeholder 2">
            <a:extLst>
              <a:ext uri="{FF2B5EF4-FFF2-40B4-BE49-F238E27FC236}">
                <a16:creationId xmlns:a16="http://schemas.microsoft.com/office/drawing/2014/main" id="{120D61E1-545A-B8CD-9B6A-400659D805D8}"/>
              </a:ext>
            </a:extLst>
          </p:cNvPr>
          <p:cNvSpPr>
            <a:spLocks noGrp="1"/>
          </p:cNvSpPr>
          <p:nvPr>
            <p:ph idx="1"/>
          </p:nvPr>
        </p:nvSpPr>
        <p:spPr/>
        <p:txBody>
          <a:bodyPr/>
          <a:lstStyle/>
          <a:p>
            <a:pPr>
              <a:buFont typeface="Arial"/>
              <a:buChar char="•"/>
              <a:defRPr/>
            </a:pPr>
            <a:r>
              <a:rPr lang="en-IE" sz="2800" dirty="0"/>
              <a:t>Pay is determined by scoring points for factors or sub-factors </a:t>
            </a:r>
            <a:r>
              <a:rPr lang="en-IE" sz="2800" u="sng" dirty="0"/>
              <a:t>or</a:t>
            </a:r>
            <a:r>
              <a:rPr lang="en-IE" sz="2800" dirty="0"/>
              <a:t> ranking jobs</a:t>
            </a:r>
          </a:p>
          <a:p>
            <a:pPr>
              <a:buFont typeface="Arial"/>
              <a:buChar char="•"/>
              <a:defRPr/>
            </a:pPr>
            <a:r>
              <a:rPr lang="en-IE" sz="2800" dirty="0"/>
              <a:t>Job analysis enables the relative value of jobs to be established in an objective and analytical way</a:t>
            </a:r>
          </a:p>
          <a:p>
            <a:pPr>
              <a:buFont typeface="Arial"/>
              <a:buChar char="•"/>
              <a:defRPr/>
            </a:pPr>
            <a:r>
              <a:rPr lang="en-IE" sz="2800" dirty="0"/>
              <a:t>Can be complex in large and diverse organisations</a:t>
            </a:r>
          </a:p>
          <a:p>
            <a:pPr>
              <a:buFont typeface="Arial"/>
              <a:buChar char="•"/>
              <a:defRPr/>
            </a:pPr>
            <a:r>
              <a:rPr lang="en-IE" sz="2800" dirty="0"/>
              <a:t>Important to have a clear job description/job content setting out the tasks, duties and responsibilities for each job being evaluated</a:t>
            </a:r>
            <a:endParaRPr lang="en-GB" sz="2800" dirty="0"/>
          </a:p>
          <a:p>
            <a:endParaRPr lang="en-GB" dirty="0"/>
          </a:p>
        </p:txBody>
      </p:sp>
    </p:spTree>
    <p:extLst>
      <p:ext uri="{BB962C8B-B14F-4D97-AF65-F5344CB8AC3E}">
        <p14:creationId xmlns:p14="http://schemas.microsoft.com/office/powerpoint/2010/main" val="3052995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4759-4EBA-3900-847B-3D1E77E43193}"/>
              </a:ext>
            </a:extLst>
          </p:cNvPr>
          <p:cNvSpPr>
            <a:spLocks noGrp="1"/>
          </p:cNvSpPr>
          <p:nvPr>
            <p:ph type="title"/>
          </p:nvPr>
        </p:nvSpPr>
        <p:spPr/>
        <p:txBody>
          <a:bodyPr/>
          <a:lstStyle/>
          <a:p>
            <a:r>
              <a:rPr lang="en-GB" b="1" dirty="0">
                <a:solidFill>
                  <a:srgbClr val="C00000"/>
                </a:solidFill>
              </a:rPr>
              <a:t>Steps involved in job evaluation</a:t>
            </a:r>
          </a:p>
        </p:txBody>
      </p:sp>
      <p:sp>
        <p:nvSpPr>
          <p:cNvPr id="3" name="Content Placeholder 2">
            <a:extLst>
              <a:ext uri="{FF2B5EF4-FFF2-40B4-BE49-F238E27FC236}">
                <a16:creationId xmlns:a16="http://schemas.microsoft.com/office/drawing/2014/main" id="{FA174CDF-972F-F360-17E7-F9AEB134F703}"/>
              </a:ext>
            </a:extLst>
          </p:cNvPr>
          <p:cNvSpPr>
            <a:spLocks noGrp="1"/>
          </p:cNvSpPr>
          <p:nvPr>
            <p:ph idx="1"/>
          </p:nvPr>
        </p:nvSpPr>
        <p:spPr/>
        <p:txBody>
          <a:bodyPr>
            <a:normAutofit lnSpcReduction="10000"/>
          </a:bodyPr>
          <a:lstStyle/>
          <a:p>
            <a:pPr marL="0" indent="0">
              <a:buNone/>
            </a:pPr>
            <a:r>
              <a:rPr lang="en-US" sz="2400" b="1" dirty="0"/>
              <a:t>Step 1: Identify jobs for comparison</a:t>
            </a:r>
          </a:p>
          <a:p>
            <a:pPr lvl="1"/>
            <a:r>
              <a:rPr lang="en-US" sz="2400" dirty="0"/>
              <a:t>Examine pay data and differences in pay between jobs predominantly carrid out by men and women</a:t>
            </a:r>
          </a:p>
          <a:p>
            <a:pPr marL="0" indent="0">
              <a:buNone/>
            </a:pPr>
            <a:r>
              <a:rPr lang="en-US" sz="2400" b="1" dirty="0"/>
              <a:t>Step 2: Job descriptions </a:t>
            </a:r>
          </a:p>
          <a:p>
            <a:pPr lvl="1"/>
            <a:r>
              <a:rPr lang="en-US" sz="2400" dirty="0"/>
              <a:t>Collate job descriptions / write job descriptions</a:t>
            </a:r>
          </a:p>
          <a:p>
            <a:pPr lvl="1"/>
            <a:r>
              <a:rPr lang="en-US" sz="2400" dirty="0"/>
              <a:t>Check job content with job holder and line manager</a:t>
            </a:r>
          </a:p>
          <a:p>
            <a:pPr marL="0" indent="0">
              <a:buNone/>
            </a:pPr>
            <a:r>
              <a:rPr lang="en-US" sz="2400" b="1" dirty="0"/>
              <a:t>Step 3: Select factors and sub-factors for comparison (skills, effort, responsibility, working conditions)</a:t>
            </a:r>
          </a:p>
          <a:p>
            <a:pPr marL="0" indent="0">
              <a:buNone/>
            </a:pPr>
            <a:r>
              <a:rPr lang="en-US" sz="2400" b="1" dirty="0"/>
              <a:t>Step 4: Make equal value assessment</a:t>
            </a:r>
          </a:p>
          <a:p>
            <a:pPr lvl="1"/>
            <a:r>
              <a:rPr lang="en-US" sz="2400" dirty="0"/>
              <a:t>Compare factor by factor</a:t>
            </a:r>
          </a:p>
          <a:p>
            <a:pPr lvl="1"/>
            <a:r>
              <a:rPr lang="en-US" sz="2400" dirty="0"/>
              <a:t>Make overall assessment</a:t>
            </a:r>
          </a:p>
          <a:p>
            <a:endParaRPr lang="en-GB" dirty="0"/>
          </a:p>
        </p:txBody>
      </p:sp>
    </p:spTree>
    <p:extLst>
      <p:ext uri="{BB962C8B-B14F-4D97-AF65-F5344CB8AC3E}">
        <p14:creationId xmlns:p14="http://schemas.microsoft.com/office/powerpoint/2010/main" val="20004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3079-47E4-AD4D-EECF-32331F98D882}"/>
              </a:ext>
            </a:extLst>
          </p:cNvPr>
          <p:cNvSpPr>
            <a:spLocks noGrp="1"/>
          </p:cNvSpPr>
          <p:nvPr>
            <p:ph type="title"/>
          </p:nvPr>
        </p:nvSpPr>
        <p:spPr/>
        <p:txBody>
          <a:bodyPr>
            <a:normAutofit fontScale="90000"/>
          </a:bodyPr>
          <a:lstStyle/>
          <a:p>
            <a:br>
              <a:rPr lang="en-GB" b="1" dirty="0">
                <a:solidFill>
                  <a:srgbClr val="C00000"/>
                </a:solidFill>
              </a:rPr>
            </a:br>
            <a:r>
              <a:rPr lang="en-GB" b="1" dirty="0">
                <a:solidFill>
                  <a:srgbClr val="C00000"/>
                </a:solidFill>
              </a:rPr>
              <a:t>Pay equity example from Canada</a:t>
            </a:r>
            <a:br>
              <a:rPr lang="en-GB" dirty="0"/>
            </a:br>
            <a:endParaRPr lang="en-GB" dirty="0"/>
          </a:p>
        </p:txBody>
      </p:sp>
      <p:sp>
        <p:nvSpPr>
          <p:cNvPr id="3" name="Content Placeholder 2">
            <a:extLst>
              <a:ext uri="{FF2B5EF4-FFF2-40B4-BE49-F238E27FC236}">
                <a16:creationId xmlns:a16="http://schemas.microsoft.com/office/drawing/2014/main" id="{A6413E8A-9781-EC42-59E1-7F97156EFEFE}"/>
              </a:ext>
            </a:extLst>
          </p:cNvPr>
          <p:cNvSpPr>
            <a:spLocks noGrp="1"/>
          </p:cNvSpPr>
          <p:nvPr>
            <p:ph idx="1"/>
          </p:nvPr>
        </p:nvSpPr>
        <p:spPr/>
        <p:txBody>
          <a:bodyPr/>
          <a:lstStyle/>
          <a:p>
            <a:pPr marL="0" indent="0">
              <a:buNone/>
            </a:pPr>
            <a:endParaRPr lang="en-GB" dirty="0"/>
          </a:p>
          <a:p>
            <a:pPr marL="0" indent="0">
              <a:buNone/>
            </a:pPr>
            <a:r>
              <a:rPr lang="en-GB" dirty="0"/>
              <a:t>This video from Canada gives the example of the warehouse person (predominantly masculine) and administrative assistant (predominantly women). It shows how gender neutral job evaluation can show the undervaluing of women’s jobs and a basis for equal pay for work of equal value.</a:t>
            </a:r>
          </a:p>
          <a:p>
            <a:pPr marL="0" indent="0">
              <a:buNone/>
            </a:pPr>
            <a:endParaRPr lang="en-GB" dirty="0"/>
          </a:p>
          <a:p>
            <a:pPr marL="0" indent="0">
              <a:buNone/>
            </a:pPr>
            <a:r>
              <a:rPr lang="en-GB" dirty="0"/>
              <a:t>https://www.equalpayinternationalcoalition.org/en/equal-pay</a:t>
            </a:r>
          </a:p>
          <a:p>
            <a:endParaRPr lang="en-GB" dirty="0"/>
          </a:p>
        </p:txBody>
      </p:sp>
    </p:spTree>
    <p:extLst>
      <p:ext uri="{BB962C8B-B14F-4D97-AF65-F5344CB8AC3E}">
        <p14:creationId xmlns:p14="http://schemas.microsoft.com/office/powerpoint/2010/main" val="2402351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4.2: Understanding gender bias in how we evaluate jobs</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54</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3150489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05D9-5787-7715-26EB-506088C414EC}"/>
              </a:ext>
            </a:extLst>
          </p:cNvPr>
          <p:cNvSpPr>
            <a:spLocks noGrp="1"/>
          </p:cNvSpPr>
          <p:nvPr>
            <p:ph type="title"/>
          </p:nvPr>
        </p:nvSpPr>
        <p:spPr/>
        <p:txBody>
          <a:bodyPr/>
          <a:lstStyle/>
          <a:p>
            <a:r>
              <a:rPr lang="en-GB" b="1" dirty="0">
                <a:solidFill>
                  <a:srgbClr val="C00000"/>
                </a:solidFill>
              </a:rPr>
              <a:t>Do we undervalue or overlook skills held by women?</a:t>
            </a:r>
          </a:p>
        </p:txBody>
      </p:sp>
      <p:sp>
        <p:nvSpPr>
          <p:cNvPr id="3" name="Content Placeholder 2">
            <a:extLst>
              <a:ext uri="{FF2B5EF4-FFF2-40B4-BE49-F238E27FC236}">
                <a16:creationId xmlns:a16="http://schemas.microsoft.com/office/drawing/2014/main" id="{FA4BE0A1-7E2C-7982-C61C-108666FD0267}"/>
              </a:ext>
            </a:extLst>
          </p:cNvPr>
          <p:cNvSpPr>
            <a:spLocks noGrp="1"/>
          </p:cNvSpPr>
          <p:nvPr>
            <p:ph idx="1"/>
          </p:nvPr>
        </p:nvSpPr>
        <p:spPr/>
        <p:txBody>
          <a:bodyPr>
            <a:normAutofit fontScale="85000" lnSpcReduction="20000"/>
          </a:bodyPr>
          <a:lstStyle/>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Q. Are there aspects of the work generally performed by women that are overlooked or undervalued? </a:t>
            </a:r>
          </a:p>
          <a:p>
            <a:pPr marL="0" indent="0">
              <a:buNone/>
            </a:pPr>
            <a:endParaRPr lang="en-GB" dirty="0">
              <a:latin typeface="Calibri" panose="020F0502020204030204" pitchFamily="34" charset="0"/>
              <a:cs typeface="Times New Roman" panose="02020603050405020304" pitchFamily="18" charset="0"/>
            </a:endParaRPr>
          </a:p>
          <a:p>
            <a:pPr marL="0" indent="0">
              <a:buNone/>
            </a:pPr>
            <a:r>
              <a:rPr lang="en-GB" dirty="0">
                <a:latin typeface="Calibri" panose="020F0502020204030204" pitchFamily="34" charset="0"/>
                <a:cs typeface="Times New Roman" panose="02020603050405020304" pitchFamily="18" charset="0"/>
              </a:rPr>
              <a:t>Q. Can you give some examples of aspects of the jobs held by women that are undervalued or overlooked? </a:t>
            </a:r>
          </a:p>
          <a:p>
            <a:pPr marL="0" indent="0">
              <a:buNone/>
            </a:pPr>
            <a:endParaRPr lang="en-GB" dirty="0">
              <a:latin typeface="Calibri" panose="020F0502020204030204" pitchFamily="34" charset="0"/>
              <a:cs typeface="Times New Roman" panose="02020603050405020304" pitchFamily="18" charset="0"/>
            </a:endParaRPr>
          </a:p>
          <a:p>
            <a:pPr marL="0" indent="0">
              <a:buNone/>
            </a:pPr>
            <a:r>
              <a:rPr lang="en-GB" dirty="0">
                <a:latin typeface="Calibri" panose="020F0502020204030204" pitchFamily="34" charset="0"/>
                <a:cs typeface="Times New Roman" panose="02020603050405020304" pitchFamily="18" charset="0"/>
              </a:rPr>
              <a:t>Identify if they are related to:</a:t>
            </a:r>
          </a:p>
          <a:p>
            <a:pPr>
              <a:buFontTx/>
              <a:buChar char="-"/>
            </a:pPr>
            <a:r>
              <a:rPr lang="en-GB" dirty="0">
                <a:latin typeface="Calibri" panose="020F0502020204030204" pitchFamily="34" charset="0"/>
                <a:cs typeface="Times New Roman" panose="02020603050405020304" pitchFamily="18" charset="0"/>
              </a:rPr>
              <a:t>Skill</a:t>
            </a:r>
          </a:p>
          <a:p>
            <a:pPr>
              <a:buFontTx/>
              <a:buChar char="-"/>
            </a:pPr>
            <a:r>
              <a:rPr lang="en-GB" dirty="0">
                <a:latin typeface="Calibri" panose="020F0502020204030204" pitchFamily="34" charset="0"/>
                <a:cs typeface="Times New Roman" panose="02020603050405020304" pitchFamily="18" charset="0"/>
              </a:rPr>
              <a:t>Effort</a:t>
            </a:r>
          </a:p>
          <a:p>
            <a:pPr>
              <a:buFontTx/>
              <a:buChar char="-"/>
            </a:pPr>
            <a:r>
              <a:rPr lang="en-GB" dirty="0">
                <a:latin typeface="Calibri" panose="020F0502020204030204" pitchFamily="34" charset="0"/>
                <a:cs typeface="Times New Roman" panose="02020603050405020304" pitchFamily="18" charset="0"/>
              </a:rPr>
              <a:t>Responsibility</a:t>
            </a:r>
          </a:p>
          <a:p>
            <a:pPr>
              <a:buFontTx/>
              <a:buChar char="-"/>
            </a:pPr>
            <a:r>
              <a:rPr lang="en-GB" dirty="0">
                <a:latin typeface="Calibri" panose="020F0502020204030204" pitchFamily="34" charset="0"/>
                <a:cs typeface="Times New Roman" panose="02020603050405020304" pitchFamily="18" charset="0"/>
              </a:rPr>
              <a:t>Working conditions</a:t>
            </a:r>
          </a:p>
        </p:txBody>
      </p:sp>
      <p:pic>
        <p:nvPicPr>
          <p:cNvPr id="4" name="Graphic 3" descr="Users with solid fill">
            <a:extLst>
              <a:ext uri="{FF2B5EF4-FFF2-40B4-BE49-F238E27FC236}">
                <a16:creationId xmlns:a16="http://schemas.microsoft.com/office/drawing/2014/main" id="{F4246180-261C-DC89-37B3-1DF1ED67A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1827" y="4308027"/>
            <a:ext cx="2751667" cy="2751667"/>
          </a:xfrm>
          <a:prstGeom prst="rect">
            <a:avLst/>
          </a:prstGeom>
        </p:spPr>
      </p:pic>
    </p:spTree>
    <p:extLst>
      <p:ext uri="{BB962C8B-B14F-4D97-AF65-F5344CB8AC3E}">
        <p14:creationId xmlns:p14="http://schemas.microsoft.com/office/powerpoint/2010/main" val="1609353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868F-49CF-33B1-954C-764DDB324090}"/>
              </a:ext>
            </a:extLst>
          </p:cNvPr>
          <p:cNvSpPr>
            <a:spLocks noGrp="1"/>
          </p:cNvSpPr>
          <p:nvPr>
            <p:ph type="title"/>
          </p:nvPr>
        </p:nvSpPr>
        <p:spPr/>
        <p:txBody>
          <a:bodyPr/>
          <a:lstStyle/>
          <a:p>
            <a:r>
              <a:rPr lang="en-GB" b="1" dirty="0"/>
              <a:t>1. Skill</a:t>
            </a:r>
          </a:p>
        </p:txBody>
      </p:sp>
      <p:sp>
        <p:nvSpPr>
          <p:cNvPr id="3" name="Content Placeholder 2">
            <a:extLst>
              <a:ext uri="{FF2B5EF4-FFF2-40B4-BE49-F238E27FC236}">
                <a16:creationId xmlns:a16="http://schemas.microsoft.com/office/drawing/2014/main" id="{530608DF-E005-D1B7-E21E-416C23674CE5}"/>
              </a:ext>
            </a:extLst>
          </p:cNvPr>
          <p:cNvSpPr>
            <a:spLocks noGrp="1"/>
          </p:cNvSpPr>
          <p:nvPr>
            <p:ph sz="half" idx="1"/>
          </p:nvPr>
        </p:nvSpPr>
        <p:spPr/>
        <p:txBody>
          <a:bodyPr>
            <a:normAutofit fontScale="62500" lnSpcReduction="20000"/>
          </a:bodyPr>
          <a:lstStyle/>
          <a:p>
            <a:pPr marL="0" indent="0">
              <a:buNone/>
            </a:pPr>
            <a:endParaRPr lang="en-FR"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Knowledge, skill and experience that are needed to perform the work</a:t>
            </a:r>
          </a:p>
          <a:p>
            <a:pPr marL="0" indent="0">
              <a:buNone/>
            </a:pPr>
            <a:r>
              <a:rPr lang="en-IE" sz="2800" dirty="0"/>
              <a:t>Mental, social and physical skills and abilities; problem-solving skills, independent judgement and decision-making</a:t>
            </a:r>
          </a:p>
          <a:p>
            <a:pPr marL="0" indent="0">
              <a:buNone/>
            </a:pPr>
            <a:endParaRPr lang="en-GB" dirty="0"/>
          </a:p>
        </p:txBody>
      </p:sp>
      <p:sp>
        <p:nvSpPr>
          <p:cNvPr id="4" name="Content Placeholder 3">
            <a:extLst>
              <a:ext uri="{FF2B5EF4-FFF2-40B4-BE49-F238E27FC236}">
                <a16:creationId xmlns:a16="http://schemas.microsoft.com/office/drawing/2014/main" id="{511C34FD-AB8D-9FCF-A2A6-27305E8D7FD6}"/>
              </a:ext>
            </a:extLst>
          </p:cNvPr>
          <p:cNvSpPr>
            <a:spLocks noGrp="1"/>
          </p:cNvSpPr>
          <p:nvPr>
            <p:ph sz="half" idx="2"/>
          </p:nvPr>
        </p:nvSpPr>
        <p:spPr/>
        <p:txBody>
          <a:bodyPr>
            <a:normAutofit fontScale="62500" lnSpcReduction="20000"/>
          </a:bodyPr>
          <a:lstStyle/>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Job demands that may be overlooked or undervalued:</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Manual dexterity</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Multi-tasking skills / operating and maintaining multiple forms of equipment</a:t>
            </a:r>
          </a:p>
          <a:p>
            <a:r>
              <a:rPr lang="en-FR" sz="2800">
                <a:effectLst/>
                <a:latin typeface="Calibri" panose="020F0502020204030204" pitchFamily="34" charset="0"/>
                <a:ea typeface="Calibri" panose="020F0502020204030204" pitchFamily="34" charset="0"/>
                <a:cs typeface="Times New Roman" panose="02020603050405020304" pitchFamily="18" charset="0"/>
              </a:rPr>
              <a:t>Inter-personal skills</a:t>
            </a:r>
          </a:p>
          <a:p>
            <a:r>
              <a:rPr lang="en-FR" sz="2800">
                <a:effectLst/>
                <a:latin typeface="Calibri" panose="020F0502020204030204" pitchFamily="34" charset="0"/>
                <a:ea typeface="Calibri" panose="020F0502020204030204" pitchFamily="34" charset="0"/>
                <a:cs typeface="Times New Roman" panose="02020603050405020304" pitchFamily="18" charset="0"/>
              </a:rPr>
              <a:t>Keyboard skills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Clerical skills and knowledge (various computer software, data entry, calendar and email management, etc.)</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Correspondence writing and editing</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Office management and operation</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Client service skills (empathy, communication, etc.)</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Counselling and interviewing</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29269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30E1-F1E4-C3AC-B984-0E9FFCE12462}"/>
              </a:ext>
            </a:extLst>
          </p:cNvPr>
          <p:cNvSpPr>
            <a:spLocks noGrp="1"/>
          </p:cNvSpPr>
          <p:nvPr>
            <p:ph type="title"/>
          </p:nvPr>
        </p:nvSpPr>
        <p:spPr/>
        <p:txBody>
          <a:bodyPr/>
          <a:lstStyle/>
          <a:p>
            <a:r>
              <a:rPr lang="en-GB" b="1" dirty="0"/>
              <a:t>2. Effort</a:t>
            </a:r>
          </a:p>
        </p:txBody>
      </p:sp>
      <p:sp>
        <p:nvSpPr>
          <p:cNvPr id="3" name="Content Placeholder 2">
            <a:extLst>
              <a:ext uri="{FF2B5EF4-FFF2-40B4-BE49-F238E27FC236}">
                <a16:creationId xmlns:a16="http://schemas.microsoft.com/office/drawing/2014/main" id="{C4DE4DC1-1C80-51A4-9757-0599F1994EC7}"/>
              </a:ext>
            </a:extLst>
          </p:cNvPr>
          <p:cNvSpPr>
            <a:spLocks noGrp="1"/>
          </p:cNvSpPr>
          <p:nvPr>
            <p:ph sz="half" idx="1"/>
          </p:nvPr>
        </p:nvSpPr>
        <p:spPr/>
        <p:txBody>
          <a:bodyPr>
            <a:normAutofit fontScale="92500" lnSpcReduction="10000"/>
          </a:bodyPr>
          <a:lstStyle/>
          <a:p>
            <a:pPr marL="0" indent="0">
              <a:buNone/>
            </a:pPr>
            <a:r>
              <a:rPr lang="en-IE" sz="2800" dirty="0"/>
              <a:t>Physical, intellectual or mental demands of the job, </a:t>
            </a:r>
            <a:r>
              <a:rPr lang="en-GB" dirty="0">
                <a:latin typeface="Calibri" panose="020F0502020204030204" pitchFamily="34" charset="0"/>
                <a:ea typeface="Calibri" panose="020F0502020204030204" pitchFamily="34" charset="0"/>
                <a:cs typeface="Times New Roman" panose="02020603050405020304" pitchFamily="18" charset="0"/>
              </a:rPr>
              <a:t>e.g. maintaining uncomfortable positions, using physical strength or concentration for long periods.</a:t>
            </a:r>
          </a:p>
          <a:p>
            <a:pPr marL="0" indent="0">
              <a:buNone/>
              <a:defRPr/>
            </a:pPr>
            <a:r>
              <a:rPr lang="en-IE" sz="2800" dirty="0"/>
              <a:t>Frequency, duration, exertion, strain, stress.</a:t>
            </a:r>
          </a:p>
          <a:p>
            <a:pPr marL="0" indent="0">
              <a:buNone/>
            </a:pPr>
            <a:endParaRPr lang="en-F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65A3C478-36C8-B659-80A1-C6CBF35385DA}"/>
              </a:ext>
            </a:extLst>
          </p:cNvPr>
          <p:cNvSpPr>
            <a:spLocks noGrp="1"/>
          </p:cNvSpPr>
          <p:nvPr>
            <p:ph sz="half" idx="2"/>
          </p:nvPr>
        </p:nvSpPr>
        <p:spPr/>
        <p:txBody>
          <a:bodyPr>
            <a:normAutofit fontScale="92500" lnSpcReduction="10000"/>
          </a:bodyPr>
          <a:lstStyle/>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Job demands that may be overlooked or undervalued:</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IE" dirty="0"/>
              <a:t>P</a:t>
            </a:r>
            <a:r>
              <a:rPr lang="en-IE" sz="2800" dirty="0"/>
              <a:t>hysical effort from regular, restricted or light repetitive movements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Dealing with dissatisfied or aggressive customers</a:t>
            </a:r>
          </a:p>
          <a:p>
            <a:r>
              <a:rPr lang="en-FR" sz="2800">
                <a:effectLst/>
                <a:latin typeface="Calibri" panose="020F0502020204030204" pitchFamily="34" charset="0"/>
                <a:ea typeface="Calibri" panose="020F0502020204030204" pitchFamily="34" charset="0"/>
                <a:cs typeface="Times New Roman" panose="02020603050405020304" pitchFamily="18" charset="0"/>
              </a:rPr>
              <a:t>Lifting older people who are frail or vulnerable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Intense concentration over long periods of time</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587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71168-D507-57BF-DBAB-5D6B5010F6B0}"/>
              </a:ext>
            </a:extLst>
          </p:cNvPr>
          <p:cNvSpPr>
            <a:spLocks noGrp="1"/>
          </p:cNvSpPr>
          <p:nvPr>
            <p:ph type="title"/>
          </p:nvPr>
        </p:nvSpPr>
        <p:spPr/>
        <p:txBody>
          <a:bodyPr/>
          <a:lstStyle/>
          <a:p>
            <a:r>
              <a:rPr lang="en-GB" b="1" dirty="0"/>
              <a:t>3. Responsibility</a:t>
            </a:r>
          </a:p>
        </p:txBody>
      </p:sp>
      <p:sp>
        <p:nvSpPr>
          <p:cNvPr id="3" name="Content Placeholder 2">
            <a:extLst>
              <a:ext uri="{FF2B5EF4-FFF2-40B4-BE49-F238E27FC236}">
                <a16:creationId xmlns:a16="http://schemas.microsoft.com/office/drawing/2014/main" id="{576B175B-F783-27D8-CA83-061DD14B9398}"/>
              </a:ext>
            </a:extLst>
          </p:cNvPr>
          <p:cNvSpPr>
            <a:spLocks noGrp="1"/>
          </p:cNvSpPr>
          <p:nvPr>
            <p:ph sz="half" idx="1"/>
          </p:nvPr>
        </p:nvSpPr>
        <p:spPr/>
        <p:txBody>
          <a:bodyPr>
            <a:normAutofit fontScale="77500" lnSpcReduction="20000"/>
          </a:bodyPr>
          <a:lstStyle/>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Being held accountable for performing an aspect of the job.</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Responsibility f</a:t>
            </a:r>
            <a:r>
              <a:rPr lang="en-GB" sz="2800" dirty="0">
                <a:effectLst/>
                <a:latin typeface="Calibri" panose="020F0502020204030204" pitchFamily="34" charset="0"/>
                <a:ea typeface="Calibri" panose="020F0502020204030204" pitchFamily="34" charset="0"/>
                <a:cs typeface="Times New Roman" panose="02020603050405020304" pitchFamily="18" charset="0"/>
              </a:rPr>
              <a:t>or resources, such as human, financial and technical resources, health and safety etc.</a:t>
            </a:r>
          </a:p>
          <a:p>
            <a:pPr marL="0" indent="0">
              <a:buNone/>
            </a:pPr>
            <a:r>
              <a:rPr lang="en-IE" sz="2800" dirty="0"/>
              <a:t>Supervisory roles – responsibility for people, equipment or clients</a:t>
            </a:r>
          </a:p>
          <a:p>
            <a:pPr marL="0" indent="0">
              <a:buNone/>
            </a:pPr>
            <a:endParaRPr lang="en-GB" dirty="0"/>
          </a:p>
        </p:txBody>
      </p:sp>
      <p:sp>
        <p:nvSpPr>
          <p:cNvPr id="5" name="Content Placeholder 4">
            <a:extLst>
              <a:ext uri="{FF2B5EF4-FFF2-40B4-BE49-F238E27FC236}">
                <a16:creationId xmlns:a16="http://schemas.microsoft.com/office/drawing/2014/main" id="{42C28285-EC6C-76E5-DBDD-D2DF53399736}"/>
              </a:ext>
            </a:extLst>
          </p:cNvPr>
          <p:cNvSpPr>
            <a:spLocks noGrp="1"/>
          </p:cNvSpPr>
          <p:nvPr>
            <p:ph sz="half" idx="2"/>
          </p:nvPr>
        </p:nvSpPr>
        <p:spPr/>
        <p:txBody>
          <a:bodyPr>
            <a:normAutofit fontScale="77500" lnSpcReduction="20000"/>
          </a:bodyPr>
          <a:lstStyle/>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Job demands that may be overlooked or undervalued:</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IE" dirty="0"/>
              <a:t>C</a:t>
            </a:r>
            <a:r>
              <a:rPr lang="en-IE" sz="2800" dirty="0"/>
              <a:t>onfidentiality and handling sensitive information</a:t>
            </a:r>
          </a:p>
          <a:p>
            <a:r>
              <a:rPr lang="en-IE" dirty="0"/>
              <a:t>M</a:t>
            </a:r>
            <a:r>
              <a:rPr lang="en-IE" sz="2800" dirty="0"/>
              <a:t>anaging and organising meetings</a:t>
            </a:r>
          </a:p>
          <a:p>
            <a:r>
              <a:rPr lang="en-IE" sz="2800" dirty="0"/>
              <a:t>Caring for people, emotional support, reassurance and comfort</a:t>
            </a:r>
          </a:p>
          <a:p>
            <a:r>
              <a:rPr lang="en-IE" dirty="0"/>
              <a:t>K</a:t>
            </a:r>
            <a:r>
              <a:rPr lang="en-IE" sz="2800" dirty="0"/>
              <a:t>nowing emergency procedures</a:t>
            </a:r>
          </a:p>
          <a:p>
            <a:r>
              <a:rPr lang="en-IE" sz="2800" dirty="0"/>
              <a:t>Training and orientating new staff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Material resources (supplies, office equipment etc.)</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Coordination of work and schedules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Bookkeeping</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94932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B2D8-4023-EDDB-29D3-6AFC03003FFB}"/>
              </a:ext>
            </a:extLst>
          </p:cNvPr>
          <p:cNvSpPr>
            <a:spLocks noGrp="1"/>
          </p:cNvSpPr>
          <p:nvPr>
            <p:ph type="title"/>
          </p:nvPr>
        </p:nvSpPr>
        <p:spPr/>
        <p:txBody>
          <a:bodyPr/>
          <a:lstStyle/>
          <a:p>
            <a:r>
              <a:rPr lang="en-GB" b="1" dirty="0"/>
              <a:t>4. Working conditions</a:t>
            </a:r>
          </a:p>
        </p:txBody>
      </p:sp>
      <p:sp>
        <p:nvSpPr>
          <p:cNvPr id="3" name="Content Placeholder 2">
            <a:extLst>
              <a:ext uri="{FF2B5EF4-FFF2-40B4-BE49-F238E27FC236}">
                <a16:creationId xmlns:a16="http://schemas.microsoft.com/office/drawing/2014/main" id="{38C0EE96-0009-B091-5B5E-00CEACFE79D9}"/>
              </a:ext>
            </a:extLst>
          </p:cNvPr>
          <p:cNvSpPr>
            <a:spLocks noGrp="1"/>
          </p:cNvSpPr>
          <p:nvPr>
            <p:ph sz="half" idx="1"/>
          </p:nvPr>
        </p:nvSpPr>
        <p:spPr/>
        <p:txBody>
          <a:bodyPr>
            <a:normAutofit fontScale="92500" lnSpcReduction="20000"/>
          </a:bodyPr>
          <a:lstStyle/>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C</a:t>
            </a:r>
            <a:r>
              <a:rPr lang="en-GB" sz="2800" dirty="0">
                <a:effectLst/>
                <a:latin typeface="Calibri" panose="020F0502020204030204" pitchFamily="34" charset="0"/>
                <a:ea typeface="Calibri" panose="020F0502020204030204" pitchFamily="34" charset="0"/>
                <a:cs typeface="Times New Roman" panose="02020603050405020304" pitchFamily="18" charset="0"/>
              </a:rPr>
              <a:t>onditions and environmental factors associated with performing the work </a:t>
            </a: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In the physical environment e.g. temperature and noise</a:t>
            </a:r>
          </a:p>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In </a:t>
            </a:r>
            <a:r>
              <a:rPr lang="en-GB" sz="2800" dirty="0">
                <a:effectLst/>
                <a:latin typeface="Calibri" panose="020F0502020204030204" pitchFamily="34" charset="0"/>
                <a:ea typeface="Calibri" panose="020F0502020204030204" pitchFamily="34" charset="0"/>
                <a:cs typeface="Times New Roman" panose="02020603050405020304" pitchFamily="18" charset="0"/>
              </a:rPr>
              <a:t>the psychological environment, e.g. emotional and mental stress.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6C869CA-AFBE-3680-CF13-A956C96E0183}"/>
              </a:ext>
            </a:extLst>
          </p:cNvPr>
          <p:cNvSpPr>
            <a:spLocks noGrp="1"/>
          </p:cNvSpPr>
          <p:nvPr>
            <p:ph sz="half" idx="2"/>
          </p:nvPr>
        </p:nvSpPr>
        <p:spPr/>
        <p:txBody>
          <a:bodyPr>
            <a:normAutofit fontScale="92500" lnSpcReduction="20000"/>
          </a:bodyPr>
          <a:lstStyle/>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Job demands that may be overlooked or undervalued:</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Frequent interruptions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Urgent and unexpected requests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Variable work schedule</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High noise levels</a:t>
            </a:r>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Information gathering</a:t>
            </a:r>
          </a:p>
          <a:p>
            <a:r>
              <a:rPr lang="en-IE" dirty="0"/>
              <a:t>E</a:t>
            </a:r>
            <a:r>
              <a:rPr lang="en-IE" sz="2800" dirty="0"/>
              <a:t>motionally stressful situations e.g. dealing with challenging clients</a:t>
            </a:r>
          </a:p>
          <a:p>
            <a:r>
              <a:rPr lang="en-IE" sz="2800" dirty="0"/>
              <a:t>Exposure to chemicals and corrosive substances</a:t>
            </a:r>
          </a:p>
          <a:p>
            <a:endParaRPr lang="en-FR" sz="2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1197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FR" b="1">
                <a:solidFill>
                  <a:srgbClr val="C00000"/>
                </a:solidFill>
              </a:rPr>
              <a:t>Activity 1.1: Introductions and expectations</a:t>
            </a: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6</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2246538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2572AA-375C-6EED-626C-AA288F5357E1}"/>
              </a:ext>
            </a:extLst>
          </p:cNvPr>
          <p:cNvSpPr>
            <a:spLocks noGrp="1"/>
          </p:cNvSpPr>
          <p:nvPr>
            <p:ph type="title"/>
          </p:nvPr>
        </p:nvSpPr>
        <p:spPr/>
        <p:txBody>
          <a:bodyPr/>
          <a:lstStyle/>
          <a:p>
            <a:r>
              <a:rPr lang="en-GB" b="1" dirty="0">
                <a:solidFill>
                  <a:srgbClr val="C00000"/>
                </a:solidFill>
                <a:latin typeface="+mn-lt"/>
              </a:rPr>
              <a:t>Summary</a:t>
            </a:r>
          </a:p>
        </p:txBody>
      </p:sp>
      <p:sp>
        <p:nvSpPr>
          <p:cNvPr id="6" name="Content Placeholder 5">
            <a:extLst>
              <a:ext uri="{FF2B5EF4-FFF2-40B4-BE49-F238E27FC236}">
                <a16:creationId xmlns:a16="http://schemas.microsoft.com/office/drawing/2014/main" id="{FEA4737D-0991-4A5E-AE6D-60210EF965FF}"/>
              </a:ext>
            </a:extLst>
          </p:cNvPr>
          <p:cNvSpPr>
            <a:spLocks noGrp="1"/>
          </p:cNvSpPr>
          <p:nvPr>
            <p:ph idx="1"/>
          </p:nvPr>
        </p:nvSpPr>
        <p:spPr/>
        <p:txBody>
          <a:bodyPr>
            <a:noAutofit/>
          </a:bodyPr>
          <a:lstStyle/>
          <a:p>
            <a:pPr marL="453390" indent="-226695" algn="just">
              <a:lnSpc>
                <a:spcPct val="100000"/>
              </a:lnSpc>
              <a:spcBef>
                <a:spcPts val="600"/>
              </a:spcBef>
              <a:spcAft>
                <a:spcPts val="12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The undervaluing of the skills and work carried out by women is one of the major causes of the gender pay gap. </a:t>
            </a:r>
            <a:endParaRPr lang="en-FR" sz="2400" kern="10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gn="just">
              <a:lnSpc>
                <a:spcPct val="100000"/>
              </a:lnSpc>
              <a:spcBef>
                <a:spcPts val="600"/>
              </a:spcBef>
              <a:spcAft>
                <a:spcPts val="12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Women’s skills and knowledge are frequently overlooked in the setting of wages. </a:t>
            </a:r>
            <a:endParaRPr lang="en-FR" sz="2400" kern="100">
              <a:effectLst/>
              <a:latin typeface="Calibri" panose="020F0502020204030204" pitchFamily="34" charset="0"/>
              <a:ea typeface="Calibri" panose="020F0502020204030204" pitchFamily="34" charset="0"/>
              <a:cs typeface="Times New Roman" panose="02020603050405020304" pitchFamily="18" charset="0"/>
            </a:endParaRPr>
          </a:p>
          <a:p>
            <a:pPr marL="453390" indent="-226695" algn="just">
              <a:lnSpc>
                <a:spcPct val="100000"/>
              </a:lnSpc>
              <a:spcBef>
                <a:spcPts val="600"/>
              </a:spcBef>
              <a:spcAft>
                <a:spcPts val="12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Gender-neutral job evaluation is a tool to compare different but equally valued jobs, (across demands of the job based on qualifications/skills, effort, responsibilities and working conditions).</a:t>
            </a:r>
            <a:endParaRPr lang="en-FR" sz="2400" kern="100">
              <a:latin typeface="Calibri" panose="020F0502020204030204" pitchFamily="34" charset="0"/>
              <a:ea typeface="Calibri" panose="020F0502020204030204" pitchFamily="34" charset="0"/>
              <a:cs typeface="Times New Roman" panose="02020603050405020304" pitchFamily="18" charset="0"/>
            </a:endParaRPr>
          </a:p>
          <a:p>
            <a:pPr marL="453390" indent="-226695" algn="just">
              <a:lnSpc>
                <a:spcPct val="100000"/>
              </a:lnSpc>
              <a:spcBef>
                <a:spcPts val="600"/>
              </a:spcBef>
              <a:spcAft>
                <a:spcPts val="1200"/>
              </a:spcAft>
            </a:pPr>
            <a:r>
              <a:rPr lang="en-GB" sz="2400" kern="0" dirty="0">
                <a:effectLst/>
                <a:latin typeface="Calibri" panose="020F0502020204030204" pitchFamily="34" charset="0"/>
                <a:ea typeface="Calibri" panose="020F0502020204030204" pitchFamily="34" charset="0"/>
                <a:cs typeface="Times New Roman" panose="02020603050405020304" pitchFamily="18" charset="0"/>
              </a:rPr>
              <a:t>Unions should ensure that all job classifications are gender-neutral. This means rectifying any historical bias and stereotypes that put a higher value on men’s jobs, compared to women’s jobs. </a:t>
            </a:r>
            <a:endParaRPr lang="en-GB" sz="2400" dirty="0"/>
          </a:p>
        </p:txBody>
      </p:sp>
    </p:spTree>
    <p:extLst>
      <p:ext uri="{BB962C8B-B14F-4D97-AF65-F5344CB8AC3E}">
        <p14:creationId xmlns:p14="http://schemas.microsoft.com/office/powerpoint/2010/main" val="147952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normAutofit fontScale="90000"/>
          </a:bodyPr>
          <a:lstStyle/>
          <a:p>
            <a:pPr algn="ctr"/>
            <a:r>
              <a:rPr lang="en-GB" b="1" dirty="0">
                <a:solidFill>
                  <a:srgbClr val="C00000"/>
                </a:solidFill>
              </a:rPr>
              <a:t>Activity 4.3: Comparing the value of two jobs (administrative assistant and maintenance assistant)</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61</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3308298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D618C-2A41-38E3-456B-B83C29643A44}"/>
              </a:ext>
            </a:extLst>
          </p:cNvPr>
          <p:cNvSpPr>
            <a:spLocks noGrp="1"/>
          </p:cNvSpPr>
          <p:nvPr>
            <p:ph type="title"/>
          </p:nvPr>
        </p:nvSpPr>
        <p:spPr/>
        <p:txBody>
          <a:bodyPr/>
          <a:lstStyle/>
          <a:p>
            <a:r>
              <a:rPr lang="en-GB" b="1" dirty="0">
                <a:solidFill>
                  <a:srgbClr val="C00000"/>
                </a:solidFill>
              </a:rPr>
              <a:t>In summary, trade unions have a role to:</a:t>
            </a:r>
          </a:p>
        </p:txBody>
      </p:sp>
      <p:sp>
        <p:nvSpPr>
          <p:cNvPr id="5" name="Content Placeholder 4">
            <a:extLst>
              <a:ext uri="{FF2B5EF4-FFF2-40B4-BE49-F238E27FC236}">
                <a16:creationId xmlns:a16="http://schemas.microsoft.com/office/drawing/2014/main" id="{318AF58E-306B-F25D-8224-C9031269D873}"/>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GB" dirty="0"/>
              <a:t>1. Include gender-neutral job evaluation in negotiations, ensuring gender-neutral and non-discriminatory criteria are used to evaluate jobs using analytical factors (skill, effort, responsibility, and working conditions).</a:t>
            </a:r>
          </a:p>
          <a:p>
            <a:pPr marL="0" indent="0">
              <a:buNone/>
            </a:pPr>
            <a:r>
              <a:rPr lang="en-GB" dirty="0"/>
              <a:t>2. If a job evaluation scheme has previously been undertaken, ask management to review it to identify any potential gender bias that may have led to inappropriate job classification and undervaluation.</a:t>
            </a:r>
          </a:p>
          <a:p>
            <a:pPr marL="0" indent="0">
              <a:buNone/>
            </a:pPr>
            <a:r>
              <a:rPr lang="en-GB" dirty="0"/>
              <a:t>3. Provide training and guidance for union representatives to recognise unequally valued jobs and to understand how gender-neutral job evaluation can be conducted in practice.</a:t>
            </a:r>
          </a:p>
          <a:p>
            <a:pPr marL="0" indent="0">
              <a:buNone/>
            </a:pPr>
            <a:r>
              <a:rPr lang="en-GB" dirty="0"/>
              <a:t>4. Ensure union involvement in designing and implementing job evaluation schemes.</a:t>
            </a:r>
          </a:p>
          <a:p>
            <a:pPr marL="0" indent="0">
              <a:buNone/>
            </a:pPr>
            <a:r>
              <a:rPr lang="en-GB" dirty="0"/>
              <a:t>5. Check that the job evaluation scheme is analytical and addresses gender bias.</a:t>
            </a:r>
          </a:p>
          <a:p>
            <a:pPr marL="0" indent="0">
              <a:buNone/>
            </a:pPr>
            <a:r>
              <a:rPr lang="en-GB" dirty="0"/>
              <a:t>6. Select jobs that are equally valued for comparison. Usually, this means finding higher-paid comparators within the company or, if this is not possible, in another company or sector that perform different work. </a:t>
            </a:r>
          </a:p>
          <a:p>
            <a:pPr marL="0" indent="0">
              <a:buNone/>
            </a:pPr>
            <a:r>
              <a:rPr lang="en-GB" dirty="0"/>
              <a:t>7. Where possible, compare jobs with those in male-dominated, higher-paying occupations and sectors. If no male comparator is available, try arguing for the use of hypothetical comparators. </a:t>
            </a:r>
          </a:p>
        </p:txBody>
      </p:sp>
    </p:spTree>
    <p:extLst>
      <p:ext uri="{BB962C8B-B14F-4D97-AF65-F5344CB8AC3E}">
        <p14:creationId xmlns:p14="http://schemas.microsoft.com/office/powerpoint/2010/main" val="781671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512E6A-B97B-15DC-6DA7-4446AFBDE68F}"/>
              </a:ext>
            </a:extLst>
          </p:cNvPr>
          <p:cNvSpPr>
            <a:spLocks noGrp="1"/>
          </p:cNvSpPr>
          <p:nvPr>
            <p:ph type="title"/>
          </p:nvPr>
        </p:nvSpPr>
        <p:spPr/>
        <p:txBody>
          <a:bodyPr>
            <a:normAutofit fontScale="90000"/>
          </a:bodyPr>
          <a:lstStyle/>
          <a:p>
            <a:br>
              <a:rPr lang="en-GB" sz="3600" b="1" dirty="0"/>
            </a:br>
            <a:br>
              <a:rPr lang="en-GB" sz="3600" b="1" dirty="0"/>
            </a:br>
            <a:endParaRPr lang="en-GB" sz="3600" dirty="0"/>
          </a:p>
        </p:txBody>
      </p:sp>
      <p:sp>
        <p:nvSpPr>
          <p:cNvPr id="2" name="Content Placeholder 1">
            <a:extLst>
              <a:ext uri="{FF2B5EF4-FFF2-40B4-BE49-F238E27FC236}">
                <a16:creationId xmlns:a16="http://schemas.microsoft.com/office/drawing/2014/main" id="{70F76832-1CB5-5367-166A-95CFD54D6D0D}"/>
              </a:ext>
            </a:extLst>
          </p:cNvPr>
          <p:cNvSpPr>
            <a:spLocks noGrp="1"/>
          </p:cNvSpPr>
          <p:nvPr>
            <p:ph idx="1"/>
          </p:nvPr>
        </p:nvSpPr>
        <p:spPr/>
        <p:txBody>
          <a:bodyPr>
            <a:normAutofit/>
          </a:bodyPr>
          <a:lstStyle/>
          <a:p>
            <a:pPr marL="0" indent="0" algn="ctr">
              <a:buNone/>
            </a:pPr>
            <a:r>
              <a:rPr lang="en-GB" sz="4800" dirty="0"/>
              <a:t>Detailed overview of steps in carrying out job evaluation</a:t>
            </a:r>
          </a:p>
          <a:p>
            <a:pPr marL="0" indent="0" algn="ctr">
              <a:buNone/>
            </a:pPr>
            <a:endParaRPr lang="en-GB" sz="3600" dirty="0"/>
          </a:p>
          <a:p>
            <a:pPr marL="0" indent="0" algn="ctr">
              <a:buNone/>
            </a:pPr>
            <a:r>
              <a:rPr lang="en-GB" sz="3600" dirty="0"/>
              <a:t>Additional slides for participants involved in collective bargaining</a:t>
            </a:r>
          </a:p>
        </p:txBody>
      </p:sp>
    </p:spTree>
    <p:extLst>
      <p:ext uri="{BB962C8B-B14F-4D97-AF65-F5344CB8AC3E}">
        <p14:creationId xmlns:p14="http://schemas.microsoft.com/office/powerpoint/2010/main" val="2993065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9485-737E-3211-2205-DFE7DDB979EC}"/>
              </a:ext>
            </a:extLst>
          </p:cNvPr>
          <p:cNvSpPr>
            <a:spLocks noGrp="1"/>
          </p:cNvSpPr>
          <p:nvPr>
            <p:ph type="title"/>
          </p:nvPr>
        </p:nvSpPr>
        <p:spPr>
          <a:xfrm>
            <a:off x="838200" y="365125"/>
            <a:ext cx="7371303" cy="720097"/>
          </a:xfrm>
        </p:spPr>
        <p:txBody>
          <a:bodyPr>
            <a:normAutofit fontScale="90000"/>
          </a:bodyPr>
          <a:lstStyle/>
          <a:p>
            <a:br>
              <a:rPr lang="en-US" sz="4400" b="1" dirty="0">
                <a:solidFill>
                  <a:srgbClr val="C00000"/>
                </a:solidFill>
                <a:highlight>
                  <a:srgbClr val="FFFF00"/>
                </a:highlight>
              </a:rPr>
            </a:br>
            <a:r>
              <a:rPr lang="en-US" sz="4400" b="1" dirty="0">
                <a:solidFill>
                  <a:srgbClr val="C00000"/>
                </a:solidFill>
              </a:rPr>
              <a:t>Step 1: Identify jobs for comparison</a:t>
            </a:r>
            <a:br>
              <a:rPr lang="en-US" sz="4400" b="1" dirty="0">
                <a:solidFill>
                  <a:srgbClr val="C00000"/>
                </a:solidFill>
              </a:rPr>
            </a:br>
            <a:endParaRPr lang="en-US" dirty="0">
              <a:solidFill>
                <a:srgbClr val="C00000"/>
              </a:solidFill>
            </a:endParaRPr>
          </a:p>
        </p:txBody>
      </p:sp>
      <p:sp>
        <p:nvSpPr>
          <p:cNvPr id="3" name="TextBox 2">
            <a:extLst>
              <a:ext uri="{FF2B5EF4-FFF2-40B4-BE49-F238E27FC236}">
                <a16:creationId xmlns:a16="http://schemas.microsoft.com/office/drawing/2014/main" id="{2B9B96CE-D057-AFBC-54E7-660476AAE3DB}"/>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
        <p:nvSpPr>
          <p:cNvPr id="5" name="TextBox 4">
            <a:extLst>
              <a:ext uri="{FF2B5EF4-FFF2-40B4-BE49-F238E27FC236}">
                <a16:creationId xmlns:a16="http://schemas.microsoft.com/office/drawing/2014/main" id="{370C286E-2E33-8493-E75B-D04E776FD286}"/>
              </a:ext>
            </a:extLst>
          </p:cNvPr>
          <p:cNvSpPr txBox="1"/>
          <p:nvPr/>
        </p:nvSpPr>
        <p:spPr>
          <a:xfrm>
            <a:off x="615462" y="1331966"/>
            <a:ext cx="9613760" cy="5632311"/>
          </a:xfrm>
          <a:prstGeom prst="rect">
            <a:avLst/>
          </a:prstGeom>
          <a:noFill/>
        </p:spPr>
        <p:txBody>
          <a:bodyPr wrap="square">
            <a:spAutoFit/>
          </a:bodyPr>
          <a:lstStyle/>
          <a:p>
            <a:endParaRPr lang="en-GB" dirty="0"/>
          </a:p>
          <a:p>
            <a:r>
              <a:rPr lang="en-GB" dirty="0"/>
              <a:t>1) Draw up a list of the jobs in the enterprise or identified department of the enterprise</a:t>
            </a:r>
          </a:p>
          <a:p>
            <a:r>
              <a:rPr lang="en-GB" dirty="0"/>
              <a:t>2) Determine whether these jobs are male- or female-dominated</a:t>
            </a:r>
          </a:p>
          <a:p>
            <a:r>
              <a:rPr lang="en-GB" dirty="0"/>
              <a:t>3) Ensure that the criteria used to determine predominance are rigorous</a:t>
            </a:r>
          </a:p>
          <a:p>
            <a:r>
              <a:rPr lang="en-GB" dirty="0"/>
              <a:t>4) Ensure that there is no gender bias</a:t>
            </a:r>
          </a:p>
          <a:p>
            <a:r>
              <a:rPr lang="en-GB" dirty="0"/>
              <a:t>5) In the absence of male comparators, consider hypothetical jobs</a:t>
            </a:r>
          </a:p>
          <a:p>
            <a:endParaRPr lang="en-GB" dirty="0"/>
          </a:p>
          <a:p>
            <a:r>
              <a:rPr lang="en-GB" dirty="0"/>
              <a:t>The purpose is to evaluate and compare jobs in order to identify discrimination in pay and to determine unequal pay between predominantly female and predominantly male jobs. The jobs may be similar or different, but they may be of equal value.</a:t>
            </a:r>
          </a:p>
          <a:p>
            <a:endParaRPr lang="en-GB" dirty="0"/>
          </a:p>
          <a:p>
            <a:r>
              <a:rPr lang="en-GB" dirty="0"/>
              <a:t>Remember that the comparisons aim to show that two jobs are of equal value and, therefore, should receive equal pay. </a:t>
            </a:r>
          </a:p>
          <a:p>
            <a:endParaRPr lang="en-GB" dirty="0"/>
          </a:p>
          <a:p>
            <a:r>
              <a:rPr lang="en-GB" dirty="0"/>
              <a:t>When selecting jobs to compare, make sure that they are jobs that may be equally valued, e.g. a nurse v electrician, a cleaner v maintenance worker.</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1260847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3C8D83-BD9B-395C-B822-205F47174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A2E18-829F-F996-B3DC-033B2AB540CC}"/>
              </a:ext>
            </a:extLst>
          </p:cNvPr>
          <p:cNvSpPr>
            <a:spLocks noGrp="1"/>
          </p:cNvSpPr>
          <p:nvPr>
            <p:ph type="title"/>
          </p:nvPr>
        </p:nvSpPr>
        <p:spPr/>
        <p:txBody>
          <a:bodyPr>
            <a:normAutofit/>
          </a:bodyPr>
          <a:lstStyle/>
          <a:p>
            <a:r>
              <a:rPr lang="en-US" sz="4400" b="1" dirty="0">
                <a:solidFill>
                  <a:srgbClr val="C00000"/>
                </a:solidFill>
              </a:rPr>
              <a:t>Step 2: Job descriptions </a:t>
            </a:r>
            <a:br>
              <a:rPr lang="en-US" sz="4400" b="1" dirty="0">
                <a:solidFill>
                  <a:srgbClr val="C00000"/>
                </a:solidFill>
              </a:rPr>
            </a:br>
            <a:endParaRPr lang="en-US" dirty="0">
              <a:solidFill>
                <a:srgbClr val="C00000"/>
              </a:solidFill>
            </a:endParaRPr>
          </a:p>
        </p:txBody>
      </p:sp>
      <p:sp>
        <p:nvSpPr>
          <p:cNvPr id="4" name="Content Placeholder 3">
            <a:extLst>
              <a:ext uri="{FF2B5EF4-FFF2-40B4-BE49-F238E27FC236}">
                <a16:creationId xmlns:a16="http://schemas.microsoft.com/office/drawing/2014/main" id="{44052770-9558-1A74-68D2-177E7C8A494D}"/>
              </a:ext>
            </a:extLst>
          </p:cNvPr>
          <p:cNvSpPr>
            <a:spLocks noGrp="1"/>
          </p:cNvSpPr>
          <p:nvPr>
            <p:ph idx="1"/>
          </p:nvPr>
        </p:nvSpPr>
        <p:spPr/>
        <p:txBody>
          <a:bodyPr>
            <a:normAutofit/>
          </a:bodyPr>
          <a:lstStyle/>
          <a:p>
            <a:r>
              <a:rPr lang="en-GB" dirty="0"/>
              <a:t>Collect job descriptions of all jobs to be evaluated. </a:t>
            </a:r>
          </a:p>
          <a:p>
            <a:r>
              <a:rPr lang="en-GB" dirty="0"/>
              <a:t>Consult with workers (holding the jobs to be evaluated) and their supervisors e.g. through group meetings and one-to-one interviews, and ensure that the job descriptions are: </a:t>
            </a:r>
          </a:p>
          <a:p>
            <a:pPr marL="914400" lvl="1" indent="-457200">
              <a:buAutoNum type="alphaLcParenR"/>
            </a:pPr>
            <a:r>
              <a:rPr lang="en-GB" dirty="0"/>
              <a:t>up to date </a:t>
            </a:r>
          </a:p>
          <a:p>
            <a:pPr marL="914400" lvl="1" indent="-457200">
              <a:buAutoNum type="alphaLcParenR"/>
            </a:pPr>
            <a:r>
              <a:rPr lang="en-GB" dirty="0"/>
              <a:t>fully reflect the skills, training, effort etc. for the job</a:t>
            </a:r>
          </a:p>
          <a:p>
            <a:pPr marL="914400" lvl="1" indent="-457200">
              <a:buAutoNum type="alphaLcParenR"/>
            </a:pPr>
            <a:r>
              <a:rPr lang="en-GB" dirty="0"/>
              <a:t>that there is no gender bias in the way that the job is described</a:t>
            </a:r>
          </a:p>
          <a:p>
            <a:r>
              <a:rPr lang="en-GB" dirty="0"/>
              <a:t>If job descriptions need updating, unions can support workers e.g. by keeping a diary for one or two weeks to set out their work tasks.</a:t>
            </a:r>
          </a:p>
          <a:p>
            <a:pPr marL="0" indent="0">
              <a:buNone/>
            </a:pPr>
            <a:endParaRPr lang="en-GB" dirty="0"/>
          </a:p>
        </p:txBody>
      </p:sp>
      <p:sp>
        <p:nvSpPr>
          <p:cNvPr id="3" name="TextBox 2">
            <a:extLst>
              <a:ext uri="{FF2B5EF4-FFF2-40B4-BE49-F238E27FC236}">
                <a16:creationId xmlns:a16="http://schemas.microsoft.com/office/drawing/2014/main" id="{D7D5CB6F-5A9C-7420-FFBE-D8CFEFA3F9B9}"/>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3800657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AC5DB9B-1B1B-FACE-99C2-E7D94F40F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39E84-FE6E-9E4E-A0BE-BB17B2D50838}"/>
              </a:ext>
            </a:extLst>
          </p:cNvPr>
          <p:cNvSpPr>
            <a:spLocks noGrp="1"/>
          </p:cNvSpPr>
          <p:nvPr>
            <p:ph type="title"/>
          </p:nvPr>
        </p:nvSpPr>
        <p:spPr>
          <a:xfrm>
            <a:off x="647282" y="827350"/>
            <a:ext cx="9190054" cy="720097"/>
          </a:xfrm>
        </p:spPr>
        <p:txBody>
          <a:bodyPr>
            <a:normAutofit fontScale="90000"/>
          </a:bodyPr>
          <a:lstStyle/>
          <a:p>
            <a:r>
              <a:rPr lang="en-US" sz="4400" b="1" dirty="0">
                <a:solidFill>
                  <a:srgbClr val="C00000"/>
                </a:solidFill>
              </a:rPr>
              <a:t>Step 3: Select factors and sub-factors for comparison</a:t>
            </a:r>
            <a:br>
              <a:rPr lang="en-US" sz="4400" b="1" dirty="0">
                <a:solidFill>
                  <a:srgbClr val="C00000"/>
                </a:solidFill>
              </a:rPr>
            </a:br>
            <a:endParaRPr lang="en-US" dirty="0">
              <a:solidFill>
                <a:srgbClr val="C00000"/>
              </a:solidFill>
            </a:endParaRPr>
          </a:p>
        </p:txBody>
      </p:sp>
      <p:sp>
        <p:nvSpPr>
          <p:cNvPr id="3" name="TextBox 2">
            <a:extLst>
              <a:ext uri="{FF2B5EF4-FFF2-40B4-BE49-F238E27FC236}">
                <a16:creationId xmlns:a16="http://schemas.microsoft.com/office/drawing/2014/main" id="{4D1E0413-A95D-89BA-DF1C-FC011397F2B5}"/>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
        <p:nvSpPr>
          <p:cNvPr id="5" name="TextBox 4">
            <a:extLst>
              <a:ext uri="{FF2B5EF4-FFF2-40B4-BE49-F238E27FC236}">
                <a16:creationId xmlns:a16="http://schemas.microsoft.com/office/drawing/2014/main" id="{2A2A4F88-FC58-DFF8-B0DD-ED8089AEBF38}"/>
              </a:ext>
            </a:extLst>
          </p:cNvPr>
          <p:cNvSpPr txBox="1"/>
          <p:nvPr/>
        </p:nvSpPr>
        <p:spPr>
          <a:xfrm>
            <a:off x="647281" y="2041044"/>
            <a:ext cx="7371303" cy="3139321"/>
          </a:xfrm>
          <a:prstGeom prst="rect">
            <a:avLst/>
          </a:prstGeom>
          <a:noFill/>
        </p:spPr>
        <p:txBody>
          <a:bodyPr wrap="square">
            <a:spAutoFit/>
          </a:bodyPr>
          <a:lstStyle/>
          <a:p>
            <a:r>
              <a:rPr lang="en-GB" dirty="0"/>
              <a:t>The four basic factors should be broken down into sub-factors</a:t>
            </a:r>
          </a:p>
          <a:p>
            <a:endParaRPr lang="en-GB" dirty="0"/>
          </a:p>
          <a:p>
            <a:r>
              <a:rPr lang="en-GB" dirty="0"/>
              <a:t>Between 10 and 16 sub-factors in total</a:t>
            </a:r>
          </a:p>
          <a:p>
            <a:endParaRPr lang="en-GB" dirty="0"/>
          </a:p>
          <a:p>
            <a:r>
              <a:rPr lang="en-GB" dirty="0"/>
              <a:t>Take into account the more detailed and varied characteristics of the different types of jobs in each enterprise</a:t>
            </a:r>
          </a:p>
          <a:p>
            <a:endParaRPr lang="en-GB" dirty="0"/>
          </a:p>
          <a:p>
            <a:r>
              <a:rPr lang="en-US" dirty="0"/>
              <a:t>Examples of subfactors under </a:t>
            </a:r>
            <a:r>
              <a:rPr lang="en-GB" sz="1800" b="1" dirty="0"/>
              <a:t>Qualifications, skills and knowledge</a:t>
            </a:r>
            <a:endParaRPr lang="en-GB" dirty="0"/>
          </a:p>
          <a:p>
            <a:pPr marL="285750" indent="-285750">
              <a:buFontTx/>
              <a:buChar char="-"/>
            </a:pPr>
            <a:r>
              <a:rPr lang="en-GB" dirty="0"/>
              <a:t>work-related knowledge</a:t>
            </a:r>
          </a:p>
          <a:p>
            <a:pPr marL="285750" indent="-285750">
              <a:buFontTx/>
              <a:buChar char="-"/>
            </a:pPr>
            <a:r>
              <a:rPr lang="en-GB" dirty="0"/>
              <a:t>manual dexterity</a:t>
            </a:r>
          </a:p>
          <a:p>
            <a:pPr marL="285750" indent="-285750">
              <a:buFontTx/>
              <a:buChar char="-"/>
            </a:pPr>
            <a:r>
              <a:rPr lang="en-GB" dirty="0"/>
              <a:t>interpersonal skills</a:t>
            </a:r>
            <a:endParaRPr lang="en-US" dirty="0"/>
          </a:p>
        </p:txBody>
      </p:sp>
    </p:spTree>
    <p:extLst>
      <p:ext uri="{BB962C8B-B14F-4D97-AF65-F5344CB8AC3E}">
        <p14:creationId xmlns:p14="http://schemas.microsoft.com/office/powerpoint/2010/main" val="2951623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4F536-80D3-4375-FDE7-8FA7A9592F14}"/>
              </a:ext>
            </a:extLst>
          </p:cNvPr>
          <p:cNvSpPr txBox="1">
            <a:spLocks/>
          </p:cNvSpPr>
          <p:nvPr/>
        </p:nvSpPr>
        <p:spPr>
          <a:xfrm>
            <a:off x="98841" y="559127"/>
            <a:ext cx="7316843" cy="1053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rgbClr val="C00000"/>
                </a:solidFill>
              </a:rPr>
              <a:t>Factors involved in job evaluation</a:t>
            </a:r>
            <a:endParaRPr lang="en-US" sz="4000" dirty="0">
              <a:solidFill>
                <a:srgbClr val="C00000"/>
              </a:solidFill>
            </a:endParaRPr>
          </a:p>
        </p:txBody>
      </p:sp>
      <p:pic>
        <p:nvPicPr>
          <p:cNvPr id="8" name="Picture 7">
            <a:extLst>
              <a:ext uri="{FF2B5EF4-FFF2-40B4-BE49-F238E27FC236}">
                <a16:creationId xmlns:a16="http://schemas.microsoft.com/office/drawing/2014/main" id="{150A276F-0F1E-6868-1778-082C4614CB80}"/>
              </a:ext>
            </a:extLst>
          </p:cNvPr>
          <p:cNvPicPr>
            <a:picLocks noChangeAspect="1"/>
          </p:cNvPicPr>
          <p:nvPr/>
        </p:nvPicPr>
        <p:blipFill>
          <a:blip r:embed="rId3"/>
          <a:stretch>
            <a:fillRect/>
          </a:stretch>
        </p:blipFill>
        <p:spPr>
          <a:xfrm>
            <a:off x="7983674" y="57798"/>
            <a:ext cx="2957976" cy="6704744"/>
          </a:xfrm>
          <a:prstGeom prst="rect">
            <a:avLst/>
          </a:prstGeom>
        </p:spPr>
      </p:pic>
      <p:sp>
        <p:nvSpPr>
          <p:cNvPr id="2" name="TextBox 1">
            <a:extLst>
              <a:ext uri="{FF2B5EF4-FFF2-40B4-BE49-F238E27FC236}">
                <a16:creationId xmlns:a16="http://schemas.microsoft.com/office/drawing/2014/main" id="{6D0B941B-5A28-AD69-EBCB-F09CAE72FD18}"/>
              </a:ext>
            </a:extLst>
          </p:cNvPr>
          <p:cNvSpPr txBox="1"/>
          <p:nvPr/>
        </p:nvSpPr>
        <p:spPr>
          <a:xfrm>
            <a:off x="562708" y="1868993"/>
            <a:ext cx="6545125" cy="2062103"/>
          </a:xfrm>
          <a:prstGeom prst="rect">
            <a:avLst/>
          </a:prstGeom>
          <a:noFill/>
        </p:spPr>
        <p:txBody>
          <a:bodyPr wrap="none" rtlCol="0">
            <a:spAutoFit/>
          </a:bodyPr>
          <a:lstStyle/>
          <a:p>
            <a:pPr marL="285750" indent="-285750">
              <a:buFont typeface="Arial" panose="020B0604020202020204" pitchFamily="34" charset="0"/>
              <a:buChar char="•"/>
            </a:pPr>
            <a:r>
              <a:rPr lang="en-GB" sz="3200" dirty="0"/>
              <a:t>Qualifications, skills and knowledge</a:t>
            </a:r>
          </a:p>
          <a:p>
            <a:pPr marL="285750" indent="-285750">
              <a:buFont typeface="Arial" panose="020B0604020202020204" pitchFamily="34" charset="0"/>
              <a:buChar char="•"/>
            </a:pPr>
            <a:r>
              <a:rPr lang="en-GB" sz="3200" dirty="0"/>
              <a:t>Effort</a:t>
            </a:r>
          </a:p>
          <a:p>
            <a:pPr marL="285750" indent="-285750">
              <a:buFont typeface="Arial" panose="020B0604020202020204" pitchFamily="34" charset="0"/>
              <a:buChar char="•"/>
            </a:pPr>
            <a:r>
              <a:rPr lang="en-GB" sz="3200" dirty="0"/>
              <a:t>Responsibility</a:t>
            </a:r>
          </a:p>
          <a:p>
            <a:pPr marL="285750" indent="-285750">
              <a:buFont typeface="Arial" panose="020B0604020202020204" pitchFamily="34" charset="0"/>
              <a:buChar char="•"/>
            </a:pPr>
            <a:r>
              <a:rPr lang="en-GB" sz="3200" dirty="0"/>
              <a:t>Working conditions</a:t>
            </a:r>
            <a:endParaRPr lang="en-US" sz="3200" dirty="0"/>
          </a:p>
        </p:txBody>
      </p:sp>
    </p:spTree>
    <p:extLst>
      <p:ext uri="{BB962C8B-B14F-4D97-AF65-F5344CB8AC3E}">
        <p14:creationId xmlns:p14="http://schemas.microsoft.com/office/powerpoint/2010/main" val="583238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21175B-DA86-DBFF-72FA-EB07772A0BB4}"/>
              </a:ext>
            </a:extLst>
          </p:cNvPr>
          <p:cNvPicPr>
            <a:picLocks noChangeAspect="1"/>
          </p:cNvPicPr>
          <p:nvPr/>
        </p:nvPicPr>
        <p:blipFill>
          <a:blip r:embed="rId2"/>
          <a:stretch>
            <a:fillRect/>
          </a:stretch>
        </p:blipFill>
        <p:spPr>
          <a:xfrm>
            <a:off x="335657" y="538148"/>
            <a:ext cx="7201097" cy="5387163"/>
          </a:xfrm>
          <a:prstGeom prst="rect">
            <a:avLst/>
          </a:prstGeom>
        </p:spPr>
      </p:pic>
      <p:sp>
        <p:nvSpPr>
          <p:cNvPr id="5" name="TextBox 4">
            <a:extLst>
              <a:ext uri="{FF2B5EF4-FFF2-40B4-BE49-F238E27FC236}">
                <a16:creationId xmlns:a16="http://schemas.microsoft.com/office/drawing/2014/main" id="{5112DC28-76C0-76FB-709B-619CE8D2A019}"/>
              </a:ext>
            </a:extLst>
          </p:cNvPr>
          <p:cNvSpPr txBox="1"/>
          <p:nvPr/>
        </p:nvSpPr>
        <p:spPr>
          <a:xfrm>
            <a:off x="7740434" y="4540316"/>
            <a:ext cx="3838759" cy="1384995"/>
          </a:xfrm>
          <a:prstGeom prst="rect">
            <a:avLst/>
          </a:prstGeom>
          <a:noFill/>
        </p:spPr>
        <p:txBody>
          <a:bodyPr wrap="square">
            <a:spAutoFit/>
          </a:bodyPr>
          <a:lstStyle/>
          <a:p>
            <a:r>
              <a:rPr lang="en-GB" sz="1400" b="1" i="1" dirty="0"/>
              <a:t>PAY EQUITY TOOLS AND RESOURCES: EXAMPLE FROM NEW ZEALAND</a:t>
            </a:r>
          </a:p>
          <a:p>
            <a:endParaRPr lang="en-GB" sz="1400" b="1" i="1" dirty="0">
              <a:highlight>
                <a:srgbClr val="FFFF00"/>
              </a:highlight>
            </a:endParaRPr>
          </a:p>
          <a:p>
            <a:r>
              <a:rPr lang="en-GB" sz="1400" b="1" i="1" dirty="0"/>
              <a:t>Pay Equity Assessment Process Guide- </a:t>
            </a:r>
            <a:r>
              <a:rPr lang="en-GB" sz="1400" b="1" i="1" dirty="0">
                <a:hlinkClick r:id="rId3"/>
              </a:rPr>
              <a:t>https://www.publicservice.govt.nz/assets/Pay-Equity-Process-Guide-1-v2.pdf</a:t>
            </a:r>
            <a:r>
              <a:rPr lang="en-GB" sz="1400" b="1" i="1" dirty="0"/>
              <a:t> </a:t>
            </a:r>
            <a:endParaRPr lang="en-US" sz="1400" b="1" i="1" dirty="0"/>
          </a:p>
        </p:txBody>
      </p:sp>
      <p:sp>
        <p:nvSpPr>
          <p:cNvPr id="2" name="TextBox 1">
            <a:extLst>
              <a:ext uri="{FF2B5EF4-FFF2-40B4-BE49-F238E27FC236}">
                <a16:creationId xmlns:a16="http://schemas.microsoft.com/office/drawing/2014/main" id="{3FB18CEA-5B74-1934-7E98-7227C5C6ED65}"/>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36516099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E3D65B7-DC16-8C74-9F43-9BA6C1986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5F6B5-A394-01DE-2FBF-4647AF8BF490}"/>
              </a:ext>
            </a:extLst>
          </p:cNvPr>
          <p:cNvSpPr>
            <a:spLocks noGrp="1"/>
          </p:cNvSpPr>
          <p:nvPr>
            <p:ph type="title"/>
          </p:nvPr>
        </p:nvSpPr>
        <p:spPr/>
        <p:txBody>
          <a:bodyPr/>
          <a:lstStyle/>
          <a:p>
            <a:pPr algn="ctr"/>
            <a:r>
              <a:rPr lang="en-FR" b="1" dirty="0">
                <a:solidFill>
                  <a:srgbClr val="C00000"/>
                </a:solidFill>
              </a:rPr>
              <a:t>Group activity 4.4: Identifying factors and sub-factors of a job</a:t>
            </a:r>
          </a:p>
        </p:txBody>
      </p:sp>
      <p:sp>
        <p:nvSpPr>
          <p:cNvPr id="5" name="Slide Number Placeholder 4">
            <a:extLst>
              <a:ext uri="{FF2B5EF4-FFF2-40B4-BE49-F238E27FC236}">
                <a16:creationId xmlns:a16="http://schemas.microsoft.com/office/drawing/2014/main" id="{ECC08E2D-304F-00FB-52D1-97A0E5D3DDE9}"/>
              </a:ext>
            </a:extLst>
          </p:cNvPr>
          <p:cNvSpPr>
            <a:spLocks noGrp="1"/>
          </p:cNvSpPr>
          <p:nvPr>
            <p:ph type="sldNum" sz="quarter" idx="12"/>
          </p:nvPr>
        </p:nvSpPr>
        <p:spPr/>
        <p:txBody>
          <a:bodyPr/>
          <a:lstStyle/>
          <a:p>
            <a:fld id="{73A29E6B-759B-264E-8176-9783D5185D4F}" type="slidenum">
              <a:rPr lang="en-FR" smtClean="0"/>
              <a:t>69</a:t>
            </a:fld>
            <a:endParaRPr lang="en-FR"/>
          </a:p>
        </p:txBody>
      </p:sp>
      <p:pic>
        <p:nvPicPr>
          <p:cNvPr id="8" name="Graphic 7" descr="Users with solid fill">
            <a:extLst>
              <a:ext uri="{FF2B5EF4-FFF2-40B4-BE49-F238E27FC236}">
                <a16:creationId xmlns:a16="http://schemas.microsoft.com/office/drawing/2014/main" id="{6B7FAAE9-1C7C-0EF9-35CA-5416936A2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217878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a:xfrm>
            <a:off x="221657" y="258381"/>
            <a:ext cx="11748686" cy="1346478"/>
          </a:xfrm>
        </p:spPr>
        <p:txBody>
          <a:bodyPr>
            <a:normAutofit fontScale="90000"/>
          </a:bodyPr>
          <a:lstStyle/>
          <a:p>
            <a:pPr algn="ctr"/>
            <a:br>
              <a:rPr lang="en-GB" b="1" dirty="0">
                <a:solidFill>
                  <a:srgbClr val="C00000"/>
                </a:solidFill>
              </a:rPr>
            </a:br>
            <a:br>
              <a:rPr lang="en-GB" b="1" dirty="0">
                <a:solidFill>
                  <a:srgbClr val="C00000"/>
                </a:solidFill>
              </a:rPr>
            </a:br>
            <a:r>
              <a:rPr lang="en-GB" b="1" dirty="0">
                <a:solidFill>
                  <a:srgbClr val="C00000"/>
                </a:solidFill>
              </a:rPr>
              <a:t>Activity 1.2: </a:t>
            </a:r>
            <a:br>
              <a:rPr lang="en-GB" b="1" dirty="0">
                <a:solidFill>
                  <a:srgbClr val="C00000"/>
                </a:solidFill>
              </a:rPr>
            </a:br>
            <a:r>
              <a:rPr lang="en-GB" b="1" dirty="0">
                <a:solidFill>
                  <a:srgbClr val="C00000"/>
                </a:solidFill>
              </a:rPr>
              <a:t>Let’s do a power walk</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7</a:t>
            </a:fld>
            <a:endParaRPr lang="en-FR"/>
          </a:p>
        </p:txBody>
      </p:sp>
      <p:pic>
        <p:nvPicPr>
          <p:cNvPr id="6" name="Graphic 5" descr="Walk outline">
            <a:extLst>
              <a:ext uri="{FF2B5EF4-FFF2-40B4-BE49-F238E27FC236}">
                <a16:creationId xmlns:a16="http://schemas.microsoft.com/office/drawing/2014/main" id="{9A424699-DEA8-F4F3-51F8-1B72FA6C6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7307" y="1755034"/>
            <a:ext cx="3815765" cy="3815765"/>
          </a:xfrm>
          <a:prstGeom prst="rect">
            <a:avLst/>
          </a:prstGeom>
        </p:spPr>
      </p:pic>
      <p:pic>
        <p:nvPicPr>
          <p:cNvPr id="9" name="Graphic 8" descr="Walk with solid fill">
            <a:extLst>
              <a:ext uri="{FF2B5EF4-FFF2-40B4-BE49-F238E27FC236}">
                <a16:creationId xmlns:a16="http://schemas.microsoft.com/office/drawing/2014/main" id="{A9464CAD-DE10-B3E1-C87E-E5408E7042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9581" y="1946749"/>
            <a:ext cx="4226951" cy="4226951"/>
          </a:xfrm>
          <a:prstGeom prst="rect">
            <a:avLst/>
          </a:prstGeom>
        </p:spPr>
      </p:pic>
      <p:pic>
        <p:nvPicPr>
          <p:cNvPr id="3" name="Graphic 2" descr="Walk with solid fill">
            <a:extLst>
              <a:ext uri="{FF2B5EF4-FFF2-40B4-BE49-F238E27FC236}">
                <a16:creationId xmlns:a16="http://schemas.microsoft.com/office/drawing/2014/main" id="{7A874276-ECAF-97A2-6BF7-0233B24C2C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1616" y="1830016"/>
            <a:ext cx="3197967" cy="3197967"/>
          </a:xfrm>
          <a:prstGeom prst="rect">
            <a:avLst/>
          </a:prstGeom>
        </p:spPr>
      </p:pic>
      <p:pic>
        <p:nvPicPr>
          <p:cNvPr id="4" name="Graphic 3" descr="Walk outline">
            <a:extLst>
              <a:ext uri="{FF2B5EF4-FFF2-40B4-BE49-F238E27FC236}">
                <a16:creationId xmlns:a16="http://schemas.microsoft.com/office/drawing/2014/main" id="{A9F8BD07-2FF8-9847-40D5-8D726A7879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5836" y="1936008"/>
            <a:ext cx="3464667" cy="3464667"/>
          </a:xfrm>
          <a:prstGeom prst="rect">
            <a:avLst/>
          </a:prstGeom>
        </p:spPr>
      </p:pic>
      <p:pic>
        <p:nvPicPr>
          <p:cNvPr id="7" name="Graphic 6" descr="Users with solid fill">
            <a:extLst>
              <a:ext uri="{FF2B5EF4-FFF2-40B4-BE49-F238E27FC236}">
                <a16:creationId xmlns:a16="http://schemas.microsoft.com/office/drawing/2014/main" id="{159C35F5-1242-1AEB-B6EB-118C581396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62000" y="4462272"/>
            <a:ext cx="2484360" cy="2484360"/>
          </a:xfrm>
          <a:prstGeom prst="rect">
            <a:avLst/>
          </a:prstGeom>
        </p:spPr>
      </p:pic>
    </p:spTree>
    <p:extLst>
      <p:ext uri="{BB962C8B-B14F-4D97-AF65-F5344CB8AC3E}">
        <p14:creationId xmlns:p14="http://schemas.microsoft.com/office/powerpoint/2010/main" val="1587246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705AA-D595-8437-8FB3-BE19BF507542}"/>
              </a:ext>
            </a:extLst>
          </p:cNvPr>
          <p:cNvSpPr txBox="1"/>
          <p:nvPr/>
        </p:nvSpPr>
        <p:spPr>
          <a:xfrm>
            <a:off x="5076931" y="1373838"/>
            <a:ext cx="6094324" cy="3693319"/>
          </a:xfrm>
          <a:prstGeom prst="rect">
            <a:avLst/>
          </a:prstGeom>
          <a:noFill/>
        </p:spPr>
        <p:txBody>
          <a:bodyPr wrap="square">
            <a:spAutoFit/>
          </a:bodyPr>
          <a:lstStyle/>
          <a:p>
            <a:pPr marL="0" indent="0">
              <a:spcBef>
                <a:spcPts val="1200"/>
              </a:spcBef>
              <a:spcAft>
                <a:spcPts val="600"/>
              </a:spcAft>
              <a:tabLst>
                <a:tab pos="228600" algn="l"/>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Body)"/>
              </a:rPr>
              <a:t>In the</a:t>
            </a:r>
            <a:r>
              <a:rPr lang="en-GB" sz="1800" b="1" dirty="0">
                <a:solidFill>
                  <a:srgbClr val="000000"/>
                </a:solidFill>
                <a:effectLst/>
                <a:latin typeface="Calibri" panose="020F0502020204030204" pitchFamily="34" charset="0"/>
                <a:ea typeface="Times New Roman" panose="02020603050405020304" pitchFamily="18" charset="0"/>
                <a:cs typeface="Calibri (Body)"/>
              </a:rPr>
              <a:t> garment &amp; textiles </a:t>
            </a:r>
            <a:r>
              <a:rPr lang="en-GB" sz="1800" dirty="0">
                <a:solidFill>
                  <a:srgbClr val="000000"/>
                </a:solidFill>
                <a:effectLst/>
                <a:latin typeface="Calibri" panose="020F0502020204030204" pitchFamily="34" charset="0"/>
                <a:ea typeface="Times New Roman" panose="02020603050405020304" pitchFamily="18" charset="0"/>
                <a:cs typeface="Calibri (Body)"/>
              </a:rPr>
              <a:t>sector, workers carry out machine work to produce garments on time on a production line. She is required to have manual dexterity to complete detailed machine work. She may have to work long hours in difficult conditions, sitting over a machine for long hours, resulting in musculoskeletal problems. Further health risks arise from constant close visual attention, exposure to dust and chemicals emitted from fabrics and strain from repetitive movements. Many garment workers lose their jobs by the age of 35 years because of the long-term impact of these physical problems. Most garment workers earn very low wages and have to resort to working long hours and overtime to meet their daily living needs.</a:t>
            </a:r>
            <a:endParaRPr lang="en-US" sz="1800" dirty="0">
              <a:solidFill>
                <a:srgbClr val="000000"/>
              </a:solidFill>
              <a:effectLst/>
              <a:latin typeface="Calibri" panose="020F0502020204030204" pitchFamily="34" charset="0"/>
              <a:ea typeface="Times New Roman" panose="02020603050405020304" pitchFamily="18" charset="0"/>
              <a:cs typeface="Calibri (Body)"/>
            </a:endParaRPr>
          </a:p>
        </p:txBody>
      </p:sp>
      <p:sp>
        <p:nvSpPr>
          <p:cNvPr id="4" name="Title 1">
            <a:extLst>
              <a:ext uri="{FF2B5EF4-FFF2-40B4-BE49-F238E27FC236}">
                <a16:creationId xmlns:a16="http://schemas.microsoft.com/office/drawing/2014/main" id="{96F6C28A-BF10-0CA2-073E-F8B0A38F8A4A}"/>
              </a:ext>
            </a:extLst>
          </p:cNvPr>
          <p:cNvSpPr txBox="1">
            <a:spLocks/>
          </p:cNvSpPr>
          <p:nvPr/>
        </p:nvSpPr>
        <p:spPr>
          <a:xfrm>
            <a:off x="838200" y="365126"/>
            <a:ext cx="7371303" cy="458840"/>
          </a:xfrm>
          <a:prstGeom prst="rect">
            <a:avLst/>
          </a:prstGeom>
        </p:spPr>
        <p:txBody>
          <a:bodyP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solidFill>
                  <a:srgbClr val="C00000"/>
                </a:solidFill>
                <a:highlight>
                  <a:srgbClr val="FFFF00"/>
                </a:highlight>
              </a:rPr>
            </a:br>
            <a:endParaRPr lang="en-US" dirty="0">
              <a:solidFill>
                <a:srgbClr val="C00000"/>
              </a:solidFill>
              <a:highlight>
                <a:srgbClr val="FFFF00"/>
              </a:highlight>
            </a:endParaRPr>
          </a:p>
        </p:txBody>
      </p:sp>
      <p:sp>
        <p:nvSpPr>
          <p:cNvPr id="6" name="TextBox 5">
            <a:extLst>
              <a:ext uri="{FF2B5EF4-FFF2-40B4-BE49-F238E27FC236}">
                <a16:creationId xmlns:a16="http://schemas.microsoft.com/office/drawing/2014/main" id="{0C043605-3644-E5F7-A210-ACE0403EF192}"/>
              </a:ext>
            </a:extLst>
          </p:cNvPr>
          <p:cNvSpPr txBox="1"/>
          <p:nvPr/>
        </p:nvSpPr>
        <p:spPr>
          <a:xfrm>
            <a:off x="555171" y="1373838"/>
            <a:ext cx="3996732" cy="1200329"/>
          </a:xfrm>
          <a:prstGeom prst="rect">
            <a:avLst/>
          </a:prstGeom>
          <a:noFill/>
        </p:spPr>
        <p:txBody>
          <a:bodyPr wrap="square">
            <a:spAutoFit/>
          </a:bodyPr>
          <a:lstStyle/>
          <a:p>
            <a:pPr marL="285750" indent="-285750">
              <a:buFont typeface="Arial" panose="020B0604020202020204" pitchFamily="34" charset="0"/>
              <a:buChar char="•"/>
            </a:pPr>
            <a:r>
              <a:rPr lang="en-GB" sz="1800" b="1" dirty="0"/>
              <a:t>Qualifications, skills and knowledge</a:t>
            </a:r>
          </a:p>
          <a:p>
            <a:pPr marL="285750" indent="-285750">
              <a:buFont typeface="Arial" panose="020B0604020202020204" pitchFamily="34" charset="0"/>
              <a:buChar char="•"/>
            </a:pPr>
            <a:r>
              <a:rPr lang="en-GB" sz="1800" b="1" dirty="0"/>
              <a:t>Effort</a:t>
            </a:r>
          </a:p>
          <a:p>
            <a:pPr marL="285750" indent="-285750">
              <a:buFont typeface="Arial" panose="020B0604020202020204" pitchFamily="34" charset="0"/>
              <a:buChar char="•"/>
            </a:pPr>
            <a:r>
              <a:rPr lang="en-GB" sz="1800" b="1" dirty="0"/>
              <a:t>Responsibility</a:t>
            </a:r>
          </a:p>
          <a:p>
            <a:pPr marL="285750" indent="-285750">
              <a:buFont typeface="Arial" panose="020B0604020202020204" pitchFamily="34" charset="0"/>
              <a:buChar char="•"/>
            </a:pPr>
            <a:r>
              <a:rPr lang="en-GB" sz="1800" b="1" dirty="0"/>
              <a:t>Working conditions</a:t>
            </a:r>
            <a:endParaRPr lang="en-US" sz="1800" b="1" dirty="0"/>
          </a:p>
        </p:txBody>
      </p:sp>
      <p:sp>
        <p:nvSpPr>
          <p:cNvPr id="7" name="TextBox 6">
            <a:extLst>
              <a:ext uri="{FF2B5EF4-FFF2-40B4-BE49-F238E27FC236}">
                <a16:creationId xmlns:a16="http://schemas.microsoft.com/office/drawing/2014/main" id="{19CEA292-887D-8305-7DB5-BCD7CBCB6F37}"/>
              </a:ext>
            </a:extLst>
          </p:cNvPr>
          <p:cNvSpPr txBox="1"/>
          <p:nvPr/>
        </p:nvSpPr>
        <p:spPr>
          <a:xfrm>
            <a:off x="555171" y="2758832"/>
            <a:ext cx="3886200" cy="1200329"/>
          </a:xfrm>
          <a:prstGeom prst="rect">
            <a:avLst/>
          </a:prstGeom>
          <a:noFill/>
        </p:spPr>
        <p:txBody>
          <a:bodyPr wrap="square" rtlCol="0">
            <a:spAutoFit/>
          </a:bodyPr>
          <a:lstStyle/>
          <a:p>
            <a:r>
              <a:rPr lang="en-GB" dirty="0"/>
              <a:t>Under each factors, identify sub-factors factors against which you could evaluate the job of worker producing garment </a:t>
            </a:r>
            <a:endParaRPr lang="en-US" dirty="0"/>
          </a:p>
        </p:txBody>
      </p:sp>
    </p:spTree>
    <p:extLst>
      <p:ext uri="{BB962C8B-B14F-4D97-AF65-F5344CB8AC3E}">
        <p14:creationId xmlns:p14="http://schemas.microsoft.com/office/powerpoint/2010/main" val="2231734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506E1D-E942-F0F0-0877-E7DEC1496089}"/>
              </a:ext>
            </a:extLst>
          </p:cNvPr>
          <p:cNvSpPr txBox="1"/>
          <p:nvPr/>
        </p:nvSpPr>
        <p:spPr>
          <a:xfrm>
            <a:off x="736042" y="332824"/>
            <a:ext cx="10307096" cy="1323439"/>
          </a:xfrm>
          <a:prstGeom prst="rect">
            <a:avLst/>
          </a:prstGeom>
          <a:noFill/>
        </p:spPr>
        <p:txBody>
          <a:bodyPr wrap="square">
            <a:spAutoFit/>
          </a:bodyPr>
          <a:lstStyle/>
          <a:p>
            <a:r>
              <a:rPr lang="en-US" sz="4000" b="1" dirty="0">
                <a:solidFill>
                  <a:srgbClr val="C00000"/>
                </a:solidFill>
              </a:rPr>
              <a:t>Example: Levels of sub-factors and development of scale</a:t>
            </a:r>
          </a:p>
        </p:txBody>
      </p:sp>
      <p:pic>
        <p:nvPicPr>
          <p:cNvPr id="7" name="Picture 6">
            <a:extLst>
              <a:ext uri="{FF2B5EF4-FFF2-40B4-BE49-F238E27FC236}">
                <a16:creationId xmlns:a16="http://schemas.microsoft.com/office/drawing/2014/main" id="{70ADF067-2BF4-AF8D-36F6-14BB39F9A625}"/>
              </a:ext>
            </a:extLst>
          </p:cNvPr>
          <p:cNvPicPr>
            <a:picLocks noChangeAspect="1"/>
          </p:cNvPicPr>
          <p:nvPr/>
        </p:nvPicPr>
        <p:blipFill>
          <a:blip r:embed="rId3"/>
          <a:stretch>
            <a:fillRect/>
          </a:stretch>
        </p:blipFill>
        <p:spPr>
          <a:xfrm>
            <a:off x="261258" y="2047095"/>
            <a:ext cx="8298909" cy="3968481"/>
          </a:xfrm>
          <a:prstGeom prst="rect">
            <a:avLst/>
          </a:prstGeom>
        </p:spPr>
      </p:pic>
      <p:sp>
        <p:nvSpPr>
          <p:cNvPr id="2" name="TextBox 1">
            <a:extLst>
              <a:ext uri="{FF2B5EF4-FFF2-40B4-BE49-F238E27FC236}">
                <a16:creationId xmlns:a16="http://schemas.microsoft.com/office/drawing/2014/main" id="{590D6256-9610-8042-0C20-65ACA1AE1D7E}"/>
              </a:ext>
            </a:extLst>
          </p:cNvPr>
          <p:cNvSpPr txBox="1"/>
          <p:nvPr/>
        </p:nvSpPr>
        <p:spPr>
          <a:xfrm>
            <a:off x="9890926" y="1216098"/>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
        <p:nvSpPr>
          <p:cNvPr id="3" name="TextBox 2">
            <a:extLst>
              <a:ext uri="{FF2B5EF4-FFF2-40B4-BE49-F238E27FC236}">
                <a16:creationId xmlns:a16="http://schemas.microsoft.com/office/drawing/2014/main" id="{510E9D22-11EC-53CE-B024-8A1901671097}"/>
              </a:ext>
            </a:extLst>
          </p:cNvPr>
          <p:cNvSpPr txBox="1"/>
          <p:nvPr/>
        </p:nvSpPr>
        <p:spPr>
          <a:xfrm>
            <a:off x="8717590" y="4487038"/>
            <a:ext cx="3474410" cy="1600438"/>
          </a:xfrm>
          <a:prstGeom prst="rect">
            <a:avLst/>
          </a:prstGeom>
          <a:noFill/>
        </p:spPr>
        <p:txBody>
          <a:bodyPr wrap="square">
            <a:spAutoFit/>
          </a:bodyPr>
          <a:lstStyle/>
          <a:p>
            <a:r>
              <a:rPr lang="en-GB" sz="1400" b="1" i="1" dirty="0"/>
              <a:t>PROMOTING EQUITY: GENDER-NEUTRAL JOB EVALUATION FOR EQUAL PAY: A STEP-BY-STEP GUIDE</a:t>
            </a:r>
            <a:endParaRPr lang="en-US" sz="1400" b="1" i="1" dirty="0"/>
          </a:p>
          <a:p>
            <a:r>
              <a:rPr lang="en-US" sz="1400" b="1" i="1" dirty="0">
                <a:hlinkClick r:id="rId4"/>
              </a:rPr>
              <a:t>https://www.ilo.org/sites/default/files/wcmsp5/groups/public/%40ed_norm/%40declaration/documents/publication/wcms_122372.pdf</a:t>
            </a:r>
            <a:r>
              <a:rPr lang="en-US" sz="1400" b="1" i="1" dirty="0"/>
              <a:t> </a:t>
            </a:r>
          </a:p>
        </p:txBody>
      </p:sp>
    </p:spTree>
    <p:extLst>
      <p:ext uri="{BB962C8B-B14F-4D97-AF65-F5344CB8AC3E}">
        <p14:creationId xmlns:p14="http://schemas.microsoft.com/office/powerpoint/2010/main" val="1666604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B4BD-F8F3-A97D-E883-57B713743133}"/>
              </a:ext>
            </a:extLst>
          </p:cNvPr>
          <p:cNvSpPr txBox="1">
            <a:spLocks/>
          </p:cNvSpPr>
          <p:nvPr/>
        </p:nvSpPr>
        <p:spPr>
          <a:xfrm>
            <a:off x="747766" y="204352"/>
            <a:ext cx="9190054" cy="7200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rPr>
              <a:t>Example of levels</a:t>
            </a:r>
            <a:br>
              <a:rPr lang="en-US" sz="4000" b="1" dirty="0">
                <a:solidFill>
                  <a:srgbClr val="C00000"/>
                </a:solidFill>
              </a:rPr>
            </a:br>
            <a:endParaRPr lang="en-US" sz="4000" dirty="0">
              <a:solidFill>
                <a:srgbClr val="C00000"/>
              </a:solidFill>
            </a:endParaRPr>
          </a:p>
        </p:txBody>
      </p:sp>
      <p:pic>
        <p:nvPicPr>
          <p:cNvPr id="4" name="Picture 3">
            <a:extLst>
              <a:ext uri="{FF2B5EF4-FFF2-40B4-BE49-F238E27FC236}">
                <a16:creationId xmlns:a16="http://schemas.microsoft.com/office/drawing/2014/main" id="{DB74659E-6109-78A3-9B53-E8673100D56C}"/>
              </a:ext>
            </a:extLst>
          </p:cNvPr>
          <p:cNvPicPr>
            <a:picLocks noChangeAspect="1"/>
          </p:cNvPicPr>
          <p:nvPr/>
        </p:nvPicPr>
        <p:blipFill>
          <a:blip r:embed="rId2"/>
          <a:stretch>
            <a:fillRect/>
          </a:stretch>
        </p:blipFill>
        <p:spPr>
          <a:xfrm>
            <a:off x="1833774" y="944914"/>
            <a:ext cx="5973009" cy="5334744"/>
          </a:xfrm>
          <a:prstGeom prst="rect">
            <a:avLst/>
          </a:prstGeom>
        </p:spPr>
      </p:pic>
      <p:sp>
        <p:nvSpPr>
          <p:cNvPr id="3" name="TextBox 2">
            <a:extLst>
              <a:ext uri="{FF2B5EF4-FFF2-40B4-BE49-F238E27FC236}">
                <a16:creationId xmlns:a16="http://schemas.microsoft.com/office/drawing/2014/main" id="{FD346969-2CCE-F224-EFAB-61B2DEDC2084}"/>
              </a:ext>
            </a:extLst>
          </p:cNvPr>
          <p:cNvSpPr txBox="1"/>
          <p:nvPr/>
        </p:nvSpPr>
        <p:spPr>
          <a:xfrm>
            <a:off x="10031603" y="20435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
        <p:nvSpPr>
          <p:cNvPr id="5" name="TextBox 4">
            <a:extLst>
              <a:ext uri="{FF2B5EF4-FFF2-40B4-BE49-F238E27FC236}">
                <a16:creationId xmlns:a16="http://schemas.microsoft.com/office/drawing/2014/main" id="{C500B4DA-0597-B5B0-720B-4805B6B0AE79}"/>
              </a:ext>
            </a:extLst>
          </p:cNvPr>
          <p:cNvSpPr txBox="1"/>
          <p:nvPr/>
        </p:nvSpPr>
        <p:spPr>
          <a:xfrm>
            <a:off x="7954527" y="4796346"/>
            <a:ext cx="3966586" cy="1384995"/>
          </a:xfrm>
          <a:prstGeom prst="rect">
            <a:avLst/>
          </a:prstGeom>
          <a:noFill/>
        </p:spPr>
        <p:txBody>
          <a:bodyPr wrap="square">
            <a:spAutoFit/>
          </a:bodyPr>
          <a:lstStyle/>
          <a:p>
            <a:r>
              <a:rPr lang="en-GB" sz="1400" b="1" i="1" dirty="0"/>
              <a:t>PROMOTING EQUITY: GENDER-NEUTRAL JOB EVALUATION FOR EQUAL PAY: A STEP-BY-STEP GUIDE</a:t>
            </a:r>
            <a:endParaRPr lang="en-US" sz="1400" b="1" i="1" dirty="0"/>
          </a:p>
          <a:p>
            <a:r>
              <a:rPr lang="en-US" sz="1400" b="1" i="1" dirty="0">
                <a:hlinkClick r:id="rId3"/>
              </a:rPr>
              <a:t>https://www.ilo.org/sites/default/files/wcmsp5/groups/public/%40ed_norm/%40declaration/documents/publication/wcms_122372.pdf</a:t>
            </a:r>
            <a:r>
              <a:rPr lang="en-US" sz="1400" b="1" i="1" dirty="0"/>
              <a:t> </a:t>
            </a:r>
          </a:p>
        </p:txBody>
      </p:sp>
    </p:spTree>
    <p:extLst>
      <p:ext uri="{BB962C8B-B14F-4D97-AF65-F5344CB8AC3E}">
        <p14:creationId xmlns:p14="http://schemas.microsoft.com/office/powerpoint/2010/main" val="3368948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EAE2-02B0-6B73-8487-091C39CD5354}"/>
              </a:ext>
            </a:extLst>
          </p:cNvPr>
          <p:cNvSpPr>
            <a:spLocks noGrp="1"/>
          </p:cNvSpPr>
          <p:nvPr>
            <p:ph type="title"/>
          </p:nvPr>
        </p:nvSpPr>
        <p:spPr>
          <a:xfrm>
            <a:off x="838200" y="1389253"/>
            <a:ext cx="2709672" cy="1325563"/>
          </a:xfrm>
        </p:spPr>
        <p:txBody>
          <a:bodyPr>
            <a:normAutofit fontScale="90000"/>
          </a:bodyPr>
          <a:lstStyle/>
          <a:p>
            <a:r>
              <a:rPr lang="en-US" b="1" dirty="0">
                <a:solidFill>
                  <a:srgbClr val="C00000"/>
                </a:solidFill>
              </a:rPr>
              <a:t>Example: Factor weighting</a:t>
            </a:r>
          </a:p>
        </p:txBody>
      </p:sp>
      <p:pic>
        <p:nvPicPr>
          <p:cNvPr id="4" name="Picture 3">
            <a:extLst>
              <a:ext uri="{FF2B5EF4-FFF2-40B4-BE49-F238E27FC236}">
                <a16:creationId xmlns:a16="http://schemas.microsoft.com/office/drawing/2014/main" id="{29EB99E6-C646-000A-8471-E49FE40A62E9}"/>
              </a:ext>
            </a:extLst>
          </p:cNvPr>
          <p:cNvPicPr>
            <a:picLocks noChangeAspect="1"/>
          </p:cNvPicPr>
          <p:nvPr/>
        </p:nvPicPr>
        <p:blipFill>
          <a:blip r:embed="rId3"/>
          <a:stretch>
            <a:fillRect/>
          </a:stretch>
        </p:blipFill>
        <p:spPr>
          <a:xfrm>
            <a:off x="4843307" y="909839"/>
            <a:ext cx="4865393" cy="5486997"/>
          </a:xfrm>
          <a:prstGeom prst="rect">
            <a:avLst/>
          </a:prstGeom>
        </p:spPr>
      </p:pic>
      <p:sp>
        <p:nvSpPr>
          <p:cNvPr id="5" name="TextBox 4">
            <a:extLst>
              <a:ext uri="{FF2B5EF4-FFF2-40B4-BE49-F238E27FC236}">
                <a16:creationId xmlns:a16="http://schemas.microsoft.com/office/drawing/2014/main" id="{13DF94F6-4954-AB31-8A25-3CFBCDD5C3CF}"/>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
        <p:nvSpPr>
          <p:cNvPr id="6" name="TextBox 5">
            <a:extLst>
              <a:ext uri="{FF2B5EF4-FFF2-40B4-BE49-F238E27FC236}">
                <a16:creationId xmlns:a16="http://schemas.microsoft.com/office/drawing/2014/main" id="{5B6F6194-8A5A-7FA8-6A31-19C7548C374E}"/>
              </a:ext>
            </a:extLst>
          </p:cNvPr>
          <p:cNvSpPr txBox="1"/>
          <p:nvPr/>
        </p:nvSpPr>
        <p:spPr>
          <a:xfrm>
            <a:off x="500007" y="4776249"/>
            <a:ext cx="3966586" cy="1384995"/>
          </a:xfrm>
          <a:prstGeom prst="rect">
            <a:avLst/>
          </a:prstGeom>
          <a:noFill/>
        </p:spPr>
        <p:txBody>
          <a:bodyPr wrap="square">
            <a:spAutoFit/>
          </a:bodyPr>
          <a:lstStyle/>
          <a:p>
            <a:r>
              <a:rPr lang="en-GB" sz="1400" b="1" i="1" dirty="0"/>
              <a:t>PROMOTING EQUITY: GENDER-NEUTRAL JOB EVALUATION FOR EQUAL PAY: A STEP-BY-STEP GUIDE</a:t>
            </a:r>
            <a:endParaRPr lang="en-US" sz="1400" b="1" i="1" dirty="0"/>
          </a:p>
          <a:p>
            <a:r>
              <a:rPr lang="en-US" sz="1400" b="1" i="1" dirty="0">
                <a:hlinkClick r:id="rId4"/>
              </a:rPr>
              <a:t>https://www.ilo.org/sites/default/files/wcmsp5/groups/public/%40ed_norm/%40declaration/documents/publication/wcms_122372.pdf</a:t>
            </a:r>
            <a:r>
              <a:rPr lang="en-US" sz="1400" b="1" i="1" dirty="0"/>
              <a:t> </a:t>
            </a:r>
          </a:p>
        </p:txBody>
      </p:sp>
    </p:spTree>
    <p:extLst>
      <p:ext uri="{BB962C8B-B14F-4D97-AF65-F5344CB8AC3E}">
        <p14:creationId xmlns:p14="http://schemas.microsoft.com/office/powerpoint/2010/main" val="618640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8A4D-C485-72B8-683D-72D4A266DC53}"/>
              </a:ext>
            </a:extLst>
          </p:cNvPr>
          <p:cNvSpPr>
            <a:spLocks noGrp="1"/>
          </p:cNvSpPr>
          <p:nvPr>
            <p:ph type="title"/>
          </p:nvPr>
        </p:nvSpPr>
        <p:spPr>
          <a:xfrm>
            <a:off x="838200" y="388384"/>
            <a:ext cx="10515600" cy="1325563"/>
          </a:xfrm>
        </p:spPr>
        <p:txBody>
          <a:bodyPr>
            <a:normAutofit/>
          </a:bodyPr>
          <a:lstStyle/>
          <a:p>
            <a:r>
              <a:rPr lang="en-GB" sz="4000" b="1" dirty="0">
                <a:solidFill>
                  <a:srgbClr val="C00000"/>
                </a:solidFill>
              </a:rPr>
              <a:t>Avoid gender bias by choosing and defining the factors and sub-factors in non-discriminatory ways</a:t>
            </a:r>
            <a:endParaRPr lang="en-US" sz="4000" b="1" dirty="0">
              <a:solidFill>
                <a:srgbClr val="C00000"/>
              </a:solidFill>
            </a:endParaRPr>
          </a:p>
        </p:txBody>
      </p:sp>
      <p:sp>
        <p:nvSpPr>
          <p:cNvPr id="4" name="TextBox 3">
            <a:extLst>
              <a:ext uri="{FF2B5EF4-FFF2-40B4-BE49-F238E27FC236}">
                <a16:creationId xmlns:a16="http://schemas.microsoft.com/office/drawing/2014/main" id="{0F14B530-CCBB-950A-C891-F899052E46DD}"/>
              </a:ext>
            </a:extLst>
          </p:cNvPr>
          <p:cNvSpPr txBox="1"/>
          <p:nvPr/>
        </p:nvSpPr>
        <p:spPr>
          <a:xfrm>
            <a:off x="838200" y="1840077"/>
            <a:ext cx="7903464" cy="2677656"/>
          </a:xfrm>
          <a:prstGeom prst="rect">
            <a:avLst/>
          </a:prstGeom>
          <a:noFill/>
        </p:spPr>
        <p:txBody>
          <a:bodyPr wrap="square">
            <a:spAutoFit/>
          </a:bodyPr>
          <a:lstStyle/>
          <a:p>
            <a:pPr marL="457200" indent="-457200">
              <a:buFont typeface="Arial" panose="020B0604020202020204" pitchFamily="34" charset="0"/>
              <a:buChar char="•"/>
            </a:pPr>
            <a:r>
              <a:rPr lang="en-GB" sz="2800" dirty="0"/>
              <a:t>Ensure that all relevant sub-factors are included in jobs mainly done by women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US" sz="2800" dirty="0"/>
              <a:t>Avoid double-counting a job demand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GB" sz="2800" dirty="0"/>
              <a:t>Be precise in defining the sub-factor</a:t>
            </a:r>
            <a:endParaRPr lang="en-US" sz="2800" dirty="0"/>
          </a:p>
        </p:txBody>
      </p:sp>
      <p:sp>
        <p:nvSpPr>
          <p:cNvPr id="3" name="TextBox 2">
            <a:extLst>
              <a:ext uri="{FF2B5EF4-FFF2-40B4-BE49-F238E27FC236}">
                <a16:creationId xmlns:a16="http://schemas.microsoft.com/office/drawing/2014/main" id="{AF2D0F78-7EE8-FE9F-A16F-6B4A2484120D}"/>
              </a:ext>
            </a:extLst>
          </p:cNvPr>
          <p:cNvSpPr txBox="1"/>
          <p:nvPr/>
        </p:nvSpPr>
        <p:spPr>
          <a:xfrm>
            <a:off x="9720707" y="5638619"/>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2298908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3701236-ACCB-34B5-9D60-1BC9AAA58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04D49-D356-028B-CA23-67D821133412}"/>
              </a:ext>
            </a:extLst>
          </p:cNvPr>
          <p:cNvSpPr>
            <a:spLocks noGrp="1"/>
          </p:cNvSpPr>
          <p:nvPr>
            <p:ph type="title"/>
          </p:nvPr>
        </p:nvSpPr>
        <p:spPr/>
        <p:txBody>
          <a:bodyPr>
            <a:normAutofit fontScale="90000"/>
          </a:bodyPr>
          <a:lstStyle/>
          <a:p>
            <a:br>
              <a:rPr lang="en-US" sz="4400" b="1" dirty="0">
                <a:solidFill>
                  <a:srgbClr val="C00000"/>
                </a:solidFill>
              </a:rPr>
            </a:br>
            <a:r>
              <a:rPr lang="en-US" sz="4400" b="1" dirty="0">
                <a:solidFill>
                  <a:srgbClr val="C00000"/>
                </a:solidFill>
              </a:rPr>
              <a:t>Step 4: Make equal value assessment/analysis</a:t>
            </a:r>
            <a:br>
              <a:rPr lang="en-US" sz="4400" b="1" dirty="0">
                <a:solidFill>
                  <a:srgbClr val="C00000"/>
                </a:solidFill>
              </a:rPr>
            </a:br>
            <a:endParaRPr lang="en-US" dirty="0">
              <a:solidFill>
                <a:srgbClr val="C00000"/>
              </a:solidFill>
            </a:endParaRPr>
          </a:p>
        </p:txBody>
      </p:sp>
      <p:sp>
        <p:nvSpPr>
          <p:cNvPr id="4" name="Content Placeholder 3">
            <a:extLst>
              <a:ext uri="{FF2B5EF4-FFF2-40B4-BE49-F238E27FC236}">
                <a16:creationId xmlns:a16="http://schemas.microsoft.com/office/drawing/2014/main" id="{5F7959C0-07BD-D102-F852-558B474044F4}"/>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GB" dirty="0"/>
              <a:t>The most common is to draw up a questionnaire. Trade unions can help to ensure that company job evaluation questions are:</a:t>
            </a:r>
          </a:p>
          <a:p>
            <a:r>
              <a:rPr lang="en-GB" dirty="0"/>
              <a:t>Gender-neutral</a:t>
            </a:r>
          </a:p>
          <a:p>
            <a:r>
              <a:rPr lang="en-GB" dirty="0"/>
              <a:t>Questions related to job requirements rather than the attributes of the job holder.</a:t>
            </a:r>
          </a:p>
          <a:p>
            <a:r>
              <a:rPr lang="en-GB" dirty="0"/>
              <a:t>Include commonly overlooked elements of female-dominated jobs.</a:t>
            </a:r>
          </a:p>
          <a:p>
            <a:r>
              <a:rPr lang="en-GB" dirty="0"/>
              <a:t>Use active verbs to describe tasks (e.g. implement, motivate, record) rather than language that may devalue the job (only, basic etc.)</a:t>
            </a:r>
          </a:p>
          <a:p>
            <a:r>
              <a:rPr lang="en-GB" dirty="0"/>
              <a:t>Clear questions are formulated to enable accurate information to be obtained. Thus, unclear questions should be avoided. For example, a question such as: “Are your tasks physically demanding?” should be replaced with “In performing your duties, do you have to move pieces of equipment, boxes or files? Indicate the weight (scale) and indicate the frequency (scale)”.</a:t>
            </a:r>
          </a:p>
          <a:p>
            <a:r>
              <a:rPr lang="en-GB" dirty="0"/>
              <a:t>In addition, </a:t>
            </a:r>
            <a:r>
              <a:rPr lang="en-GB" dirty="0">
                <a:latin typeface="TradeGothic"/>
              </a:rPr>
              <a:t>o</a:t>
            </a:r>
            <a:r>
              <a:rPr lang="en-GB" sz="2800" b="0" dirty="0">
                <a:effectLst/>
                <a:latin typeface="TradeGothic"/>
              </a:rPr>
              <a:t>bservation can complement the information obtained through the questionnaire. This may be necessary if where a job requirement is difficult to explain. </a:t>
            </a:r>
            <a:endParaRPr lang="en-GB" dirty="0"/>
          </a:p>
          <a:p>
            <a:pPr marL="0" indent="0">
              <a:buNone/>
            </a:pPr>
            <a:endParaRPr lang="en-GB" dirty="0"/>
          </a:p>
          <a:p>
            <a:pPr marL="0" indent="0">
              <a:buNone/>
            </a:pPr>
            <a:endParaRPr lang="en-GB" dirty="0"/>
          </a:p>
        </p:txBody>
      </p:sp>
      <p:sp>
        <p:nvSpPr>
          <p:cNvPr id="3" name="TextBox 2">
            <a:extLst>
              <a:ext uri="{FF2B5EF4-FFF2-40B4-BE49-F238E27FC236}">
                <a16:creationId xmlns:a16="http://schemas.microsoft.com/office/drawing/2014/main" id="{6CC8068F-C491-E91C-078D-F10DAF663A1B}"/>
              </a:ext>
            </a:extLst>
          </p:cNvPr>
          <p:cNvSpPr txBox="1"/>
          <p:nvPr/>
        </p:nvSpPr>
        <p:spPr>
          <a:xfrm>
            <a:off x="10031603" y="78842"/>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12163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22F7-E99A-4A5E-8483-B400B891458D}"/>
              </a:ext>
            </a:extLst>
          </p:cNvPr>
          <p:cNvSpPr>
            <a:spLocks noGrp="1"/>
          </p:cNvSpPr>
          <p:nvPr>
            <p:ph type="title"/>
          </p:nvPr>
        </p:nvSpPr>
        <p:spPr/>
        <p:txBody>
          <a:bodyPr/>
          <a:lstStyle/>
          <a:p>
            <a:r>
              <a:rPr lang="en-GB" b="1" dirty="0">
                <a:solidFill>
                  <a:srgbClr val="C00000"/>
                </a:solidFill>
              </a:rPr>
              <a:t>Possible gender biases in the analysis and evaluation of the jobs</a:t>
            </a:r>
            <a:endParaRPr lang="en-US" b="1" dirty="0">
              <a:solidFill>
                <a:srgbClr val="C00000"/>
              </a:solidFill>
            </a:endParaRPr>
          </a:p>
        </p:txBody>
      </p:sp>
      <p:sp>
        <p:nvSpPr>
          <p:cNvPr id="4" name="TextBox 3">
            <a:extLst>
              <a:ext uri="{FF2B5EF4-FFF2-40B4-BE49-F238E27FC236}">
                <a16:creationId xmlns:a16="http://schemas.microsoft.com/office/drawing/2014/main" id="{3302B6FD-DCF4-3D85-4E85-2D6B0824494B}"/>
              </a:ext>
            </a:extLst>
          </p:cNvPr>
          <p:cNvSpPr txBox="1"/>
          <p:nvPr/>
        </p:nvSpPr>
        <p:spPr>
          <a:xfrm>
            <a:off x="838200" y="2351973"/>
            <a:ext cx="10408065" cy="3662541"/>
          </a:xfrm>
          <a:prstGeom prst="rect">
            <a:avLst/>
          </a:prstGeom>
          <a:noFill/>
        </p:spPr>
        <p:txBody>
          <a:bodyPr wrap="square">
            <a:spAutoFit/>
          </a:bodyPr>
          <a:lstStyle/>
          <a:p>
            <a:pPr marL="285750" indent="-285750">
              <a:buFont typeface="Wingdings" panose="05000000000000000000" pitchFamily="2" charset="2"/>
              <a:buChar char="ü"/>
            </a:pPr>
            <a:r>
              <a:rPr lang="en-GB" sz="2800" dirty="0"/>
              <a:t>The influence of the hierarchical rank</a:t>
            </a:r>
          </a:p>
          <a:p>
            <a:pPr marL="285750" indent="-285750">
              <a:buFont typeface="Wingdings" panose="05000000000000000000" pitchFamily="2" charset="2"/>
              <a:buChar char="ü"/>
            </a:pPr>
            <a:endParaRPr lang="en-GB" sz="2800" dirty="0"/>
          </a:p>
          <a:p>
            <a:pPr marL="285750" indent="-285750">
              <a:buFont typeface="Wingdings" panose="05000000000000000000" pitchFamily="2" charset="2"/>
              <a:buChar char="ü"/>
            </a:pPr>
            <a:r>
              <a:rPr lang="en-GB" sz="2800" dirty="0"/>
              <a:t>The influence of salary</a:t>
            </a:r>
          </a:p>
          <a:p>
            <a:pPr marL="285750" indent="-285750">
              <a:buFont typeface="Wingdings" panose="05000000000000000000" pitchFamily="2" charset="2"/>
              <a:buChar char="ü"/>
            </a:pPr>
            <a:endParaRPr lang="en-GB" sz="2800" dirty="0"/>
          </a:p>
          <a:p>
            <a:pPr marL="285750" indent="-285750">
              <a:buFont typeface="Wingdings" panose="05000000000000000000" pitchFamily="2" charset="2"/>
              <a:buChar char="ü"/>
            </a:pPr>
            <a:r>
              <a:rPr lang="en-GB" sz="2800" dirty="0"/>
              <a:t>The availability effect </a:t>
            </a:r>
          </a:p>
          <a:p>
            <a:endParaRPr lang="en-GB" sz="2800" dirty="0"/>
          </a:p>
          <a:p>
            <a:pPr marL="285750" indent="-285750">
              <a:buFont typeface="Wingdings" panose="05000000000000000000" pitchFamily="2" charset="2"/>
              <a:buChar char="ü"/>
            </a:pPr>
            <a:r>
              <a:rPr lang="en-GB" sz="2800" dirty="0"/>
              <a:t>The halo effect </a:t>
            </a:r>
          </a:p>
          <a:p>
            <a:endParaRPr lang="en-GB" dirty="0"/>
          </a:p>
          <a:p>
            <a:endParaRPr lang="en-US" dirty="0"/>
          </a:p>
        </p:txBody>
      </p:sp>
      <p:sp>
        <p:nvSpPr>
          <p:cNvPr id="3" name="TextBox 2">
            <a:extLst>
              <a:ext uri="{FF2B5EF4-FFF2-40B4-BE49-F238E27FC236}">
                <a16:creationId xmlns:a16="http://schemas.microsoft.com/office/drawing/2014/main" id="{BF0823BB-DC37-6D1A-77DD-33A27B4B1DBA}"/>
              </a:ext>
            </a:extLst>
          </p:cNvPr>
          <p:cNvSpPr txBox="1"/>
          <p:nvPr/>
        </p:nvSpPr>
        <p:spPr>
          <a:xfrm>
            <a:off x="10081845" y="1275189"/>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22218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FB2D0D-F53E-7984-89C5-17323690054B}"/>
              </a:ext>
            </a:extLst>
          </p:cNvPr>
          <p:cNvSpPr txBox="1"/>
          <p:nvPr/>
        </p:nvSpPr>
        <p:spPr>
          <a:xfrm>
            <a:off x="336537" y="1142702"/>
            <a:ext cx="11764308" cy="5909310"/>
          </a:xfrm>
          <a:prstGeom prst="rect">
            <a:avLst/>
          </a:prstGeom>
          <a:noFill/>
        </p:spPr>
        <p:txBody>
          <a:bodyPr wrap="square">
            <a:spAutoFit/>
          </a:bodyPr>
          <a:lstStyle/>
          <a:p>
            <a:pPr marL="342900" indent="-342900">
              <a:buFont typeface="Arial" panose="020B0604020202020204" pitchFamily="34" charset="0"/>
              <a:buChar char="•"/>
            </a:pPr>
            <a:r>
              <a:rPr lang="en-US" sz="2000" dirty="0">
                <a:effectLst/>
                <a:ea typeface="Aptos" panose="020B0004020202020204" pitchFamily="34" charset="0"/>
                <a:cs typeface="Arial" panose="020B0604020202020204" pitchFamily="34" charset="0"/>
              </a:rPr>
              <a:t>Job titles should not be associated with one or the other gender</a:t>
            </a:r>
            <a:endParaRPr lang="en-US" sz="2000" dirty="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US" sz="2000" dirty="0">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US" sz="2000" dirty="0">
                <a:ea typeface="Aptos" panose="020B0004020202020204" pitchFamily="34" charset="0"/>
                <a:cs typeface="Arial" panose="020B0604020202020204" pitchFamily="34" charset="0"/>
              </a:rPr>
              <a:t>J</a:t>
            </a:r>
            <a:r>
              <a:rPr lang="en-US" sz="2000" dirty="0">
                <a:effectLst/>
                <a:ea typeface="Aptos" panose="020B0004020202020204" pitchFamily="34" charset="0"/>
                <a:cs typeface="Arial" panose="020B0604020202020204" pitchFamily="34" charset="0"/>
              </a:rPr>
              <a:t>ob salary not be indicated on the record for the job</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Evaluation on a factor-by-factor basis guarantees that a standardized process will be applied to all jobs.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Scoring should be assigned for one sub-factor at a time for all jobs, that is, the evaluation should proceed on a sub-factor-by-sub-factor rather than a job-by-job basis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each job is evaluated separately, the comparative approach, which is the very basis of the process, will be compromised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Evaluating in a random and variable order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Ensuring that levels are distributed equally among female- and male-dominated jobs</a:t>
            </a:r>
          </a:p>
          <a:p>
            <a:endParaRPr lang="en-GB" sz="2000" dirty="0"/>
          </a:p>
          <a:p>
            <a:pPr marL="342900" indent="-342900">
              <a:buFont typeface="Arial" panose="020B0604020202020204" pitchFamily="34" charset="0"/>
              <a:buChar char="•"/>
            </a:pPr>
            <a:r>
              <a:rPr lang="en-US" dirty="0">
                <a:latin typeface="Aptos" panose="020B0004020202020204" pitchFamily="34" charset="0"/>
                <a:ea typeface="Aptos" panose="020B0004020202020204" pitchFamily="34" charset="0"/>
                <a:cs typeface="Arial" panose="020B0604020202020204" pitchFamily="34" charset="0"/>
              </a:rPr>
              <a:t>The c</a:t>
            </a:r>
            <a:r>
              <a:rPr lang="en-US" sz="1800" dirty="0">
                <a:effectLst/>
                <a:latin typeface="Aptos" panose="020B0004020202020204" pitchFamily="34" charset="0"/>
                <a:ea typeface="Aptos" panose="020B0004020202020204" pitchFamily="34" charset="0"/>
                <a:cs typeface="Arial" panose="020B0604020202020204" pitchFamily="34" charset="0"/>
              </a:rPr>
              <a:t>omparative degree of detail and precision of female-dominated jobs and male-dominated jobs should be the same</a:t>
            </a:r>
            <a:r>
              <a:rPr lang="en-GB" sz="2000" dirty="0"/>
              <a:t> </a:t>
            </a:r>
          </a:p>
          <a:p>
            <a:pPr marL="342900" indent="-342900">
              <a:buFont typeface="Arial" panose="020B0604020202020204" pitchFamily="34" charset="0"/>
              <a:buChar char="•"/>
            </a:pPr>
            <a:endParaRPr lang="en-GB" sz="2000" b="1" dirty="0"/>
          </a:p>
        </p:txBody>
      </p:sp>
      <p:sp>
        <p:nvSpPr>
          <p:cNvPr id="7" name="Title 1">
            <a:extLst>
              <a:ext uri="{FF2B5EF4-FFF2-40B4-BE49-F238E27FC236}">
                <a16:creationId xmlns:a16="http://schemas.microsoft.com/office/drawing/2014/main" id="{36A6CB96-12B9-DEEA-67A4-BA0601983B00}"/>
              </a:ext>
            </a:extLst>
          </p:cNvPr>
          <p:cNvSpPr txBox="1">
            <a:spLocks/>
          </p:cNvSpPr>
          <p:nvPr/>
        </p:nvSpPr>
        <p:spPr>
          <a:xfrm>
            <a:off x="838200" y="365126"/>
            <a:ext cx="9647490" cy="83893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C00000"/>
                </a:solidFill>
              </a:rPr>
              <a:t>How to avoid gender biases in the analysis? </a:t>
            </a:r>
            <a:endParaRPr lang="en-US" b="1" dirty="0">
              <a:solidFill>
                <a:srgbClr val="C00000"/>
              </a:solidFill>
            </a:endParaRPr>
          </a:p>
        </p:txBody>
      </p:sp>
      <p:sp>
        <p:nvSpPr>
          <p:cNvPr id="2" name="TextBox 1">
            <a:extLst>
              <a:ext uri="{FF2B5EF4-FFF2-40B4-BE49-F238E27FC236}">
                <a16:creationId xmlns:a16="http://schemas.microsoft.com/office/drawing/2014/main" id="{F698D377-BC8E-6418-F5D9-6BAB2FC8898A}"/>
              </a:ext>
            </a:extLst>
          </p:cNvPr>
          <p:cNvSpPr txBox="1"/>
          <p:nvPr/>
        </p:nvSpPr>
        <p:spPr>
          <a:xfrm>
            <a:off x="9967445" y="1204056"/>
            <a:ext cx="2039816" cy="830997"/>
          </a:xfrm>
          <a:prstGeom prst="rect">
            <a:avLst/>
          </a:prstGeom>
          <a:solidFill>
            <a:schemeClr val="accent1">
              <a:lumMod val="60000"/>
              <a:lumOff val="40000"/>
            </a:schemeClr>
          </a:solidFill>
        </p:spPr>
        <p:txBody>
          <a:bodyPr wrap="square" rtlCol="0">
            <a:spAutoFit/>
          </a:bodyPr>
          <a:lstStyle/>
          <a:p>
            <a:r>
              <a:rPr lang="en-GB" sz="1200" b="1" dirty="0"/>
              <a:t>Slide for a deeper understanding: for members of collective bargaining teams</a:t>
            </a:r>
            <a:endParaRPr lang="en-US" sz="1200" b="1" dirty="0"/>
          </a:p>
        </p:txBody>
      </p:sp>
    </p:spTree>
    <p:extLst>
      <p:ext uri="{BB962C8B-B14F-4D97-AF65-F5344CB8AC3E}">
        <p14:creationId xmlns:p14="http://schemas.microsoft.com/office/powerpoint/2010/main" val="3117149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C0D-A341-F913-1E1E-5D8E6251A4FB}"/>
              </a:ext>
            </a:extLst>
          </p:cNvPr>
          <p:cNvSpPr>
            <a:spLocks noGrp="1"/>
          </p:cNvSpPr>
          <p:nvPr>
            <p:ph type="title"/>
          </p:nvPr>
        </p:nvSpPr>
        <p:spPr>
          <a:xfrm>
            <a:off x="838200" y="768350"/>
            <a:ext cx="10515600" cy="2852737"/>
          </a:xfrm>
        </p:spPr>
        <p:txBody>
          <a:bodyPr/>
          <a:lstStyle/>
          <a:p>
            <a:pPr algn="ctr"/>
            <a:r>
              <a:rPr lang="en-GB" b="1" dirty="0">
                <a:solidFill>
                  <a:srgbClr val="C00000"/>
                </a:solidFill>
              </a:rPr>
              <a:t>Day 3</a:t>
            </a:r>
          </a:p>
        </p:txBody>
      </p:sp>
      <p:sp>
        <p:nvSpPr>
          <p:cNvPr id="3" name="Text Placeholder 2">
            <a:extLst>
              <a:ext uri="{FF2B5EF4-FFF2-40B4-BE49-F238E27FC236}">
                <a16:creationId xmlns:a16="http://schemas.microsoft.com/office/drawing/2014/main" id="{5C91CAD9-06B1-6D00-44DB-CC228D56786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1093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p:txBody>
          <a:bodyPr>
            <a:normAutofit fontScale="90000"/>
          </a:bodyPr>
          <a:lstStyle/>
          <a:p>
            <a:r>
              <a:rPr lang="en-GB" b="1" dirty="0">
                <a:solidFill>
                  <a:schemeClr val="accent1">
                    <a:lumMod val="75000"/>
                  </a:schemeClr>
                </a:solidFill>
              </a:rPr>
              <a:t>Module 5: Campaigning for living wages and the ending of low pay</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962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CA212-FBCF-C926-AB51-CEEA35EC10CF}"/>
              </a:ext>
            </a:extLst>
          </p:cNvPr>
          <p:cNvPicPr>
            <a:picLocks noChangeAspect="1"/>
          </p:cNvPicPr>
          <p:nvPr/>
        </p:nvPicPr>
        <p:blipFill>
          <a:blip r:embed="rId3"/>
          <a:srcRect l="971" r="1"/>
          <a:stretch/>
        </p:blipFill>
        <p:spPr>
          <a:xfrm>
            <a:off x="1748412" y="1471339"/>
            <a:ext cx="6122547" cy="3915321"/>
          </a:xfrm>
          <a:prstGeom prst="rect">
            <a:avLst/>
          </a:prstGeom>
        </p:spPr>
      </p:pic>
      <p:sp>
        <p:nvSpPr>
          <p:cNvPr id="4" name="TextBox 3">
            <a:extLst>
              <a:ext uri="{FF2B5EF4-FFF2-40B4-BE49-F238E27FC236}">
                <a16:creationId xmlns:a16="http://schemas.microsoft.com/office/drawing/2014/main" id="{2158C4C8-A6A6-6576-527F-2CC2A15C9086}"/>
              </a:ext>
            </a:extLst>
          </p:cNvPr>
          <p:cNvSpPr txBox="1"/>
          <p:nvPr/>
        </p:nvSpPr>
        <p:spPr>
          <a:xfrm>
            <a:off x="7870959" y="5017328"/>
            <a:ext cx="6094324" cy="307777"/>
          </a:xfrm>
          <a:prstGeom prst="rect">
            <a:avLst/>
          </a:prstGeom>
          <a:noFill/>
        </p:spPr>
        <p:txBody>
          <a:bodyPr wrap="square">
            <a:spAutoFit/>
          </a:bodyPr>
          <a:lstStyle/>
          <a:p>
            <a:r>
              <a:rPr lang="en-US" sz="1400" b="1" i="1" dirty="0">
                <a:effectLst/>
                <a:latin typeface="-apple-system"/>
              </a:rPr>
              <a:t>Cartoon by Carlin</a:t>
            </a:r>
            <a:endParaRPr lang="en-US" sz="1400" b="1" i="1" dirty="0"/>
          </a:p>
        </p:txBody>
      </p:sp>
    </p:spTree>
    <p:extLst>
      <p:ext uri="{BB962C8B-B14F-4D97-AF65-F5344CB8AC3E}">
        <p14:creationId xmlns:p14="http://schemas.microsoft.com/office/powerpoint/2010/main" val="40750871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91FC-B8FC-BC8B-2440-E39A88CD17BB}"/>
              </a:ext>
            </a:extLst>
          </p:cNvPr>
          <p:cNvSpPr>
            <a:spLocks noGrp="1"/>
          </p:cNvSpPr>
          <p:nvPr>
            <p:ph type="title"/>
          </p:nvPr>
        </p:nvSpPr>
        <p:spPr>
          <a:xfrm>
            <a:off x="838200" y="365125"/>
            <a:ext cx="10515600" cy="1325563"/>
          </a:xfrm>
        </p:spPr>
        <p:txBody>
          <a:bodyPr/>
          <a:lstStyle/>
          <a:p>
            <a:r>
              <a:rPr lang="en-GB" b="1" dirty="0">
                <a:solidFill>
                  <a:srgbClr val="C00000"/>
                </a:solidFill>
              </a:rPr>
              <a:t>Living wages</a:t>
            </a:r>
          </a:p>
        </p:txBody>
      </p:sp>
      <p:sp>
        <p:nvSpPr>
          <p:cNvPr id="3" name="Content Placeholder 2">
            <a:extLst>
              <a:ext uri="{FF2B5EF4-FFF2-40B4-BE49-F238E27FC236}">
                <a16:creationId xmlns:a16="http://schemas.microsoft.com/office/drawing/2014/main" id="{2B5D25F4-A37D-6464-C695-4F147C510297}"/>
              </a:ext>
            </a:extLst>
          </p:cNvPr>
          <p:cNvSpPr>
            <a:spLocks noGrp="1"/>
          </p:cNvSpPr>
          <p:nvPr>
            <p:ph idx="1"/>
          </p:nvPr>
        </p:nvSpPr>
        <p:spPr/>
        <p:txBody>
          <a:bodyPr>
            <a:normAutofit fontScale="92500"/>
          </a:bodyPr>
          <a:lstStyle/>
          <a:p>
            <a:r>
              <a:rPr lang="en-GB" dirty="0"/>
              <a:t>Campaigns for living wages are important in “raising the floor” and increasing wages for low-wage earners.</a:t>
            </a:r>
          </a:p>
          <a:p>
            <a:r>
              <a:rPr lang="en-GB" dirty="0"/>
              <a:t>However, they do not address the causes of the low wages, such as occupational segregation and the undervaluing of women’s work. </a:t>
            </a:r>
          </a:p>
          <a:p>
            <a:r>
              <a:rPr lang="en-IE" dirty="0">
                <a:effectLst/>
                <a:ea typeface="Times New Roman" panose="02020603050405020304" pitchFamily="18" charset="0"/>
                <a:cs typeface="Times New Roman" panose="02020603050405020304" pitchFamily="18" charset="0"/>
              </a:rPr>
              <a:t>Pay equity strategies should ensure, that as a starting point, all women workers have access to minimum wage protection, and where possible to advocate for this to be at levels that provide for living wages. </a:t>
            </a:r>
          </a:p>
          <a:p>
            <a:r>
              <a:rPr lang="en-IE" dirty="0">
                <a:ea typeface="Times New Roman" panose="02020603050405020304" pitchFamily="18" charset="0"/>
                <a:cs typeface="Times New Roman" panose="02020603050405020304" pitchFamily="18" charset="0"/>
              </a:rPr>
              <a:t>Research by the Anker Foundation shows that there is a gender gap in living wages: women are less likely to have living wages, compared to men.</a:t>
            </a:r>
          </a:p>
          <a:p>
            <a:r>
              <a:rPr lang="en-IE" dirty="0">
                <a:effectLst/>
                <a:ea typeface="Times New Roman" panose="02020603050405020304" pitchFamily="18" charset="0"/>
                <a:cs typeface="Times New Roman" panose="02020603050405020304" pitchFamily="18" charset="0"/>
              </a:rPr>
              <a:t>Living minimum wages are essential for workers in the informal economy.</a:t>
            </a:r>
            <a:endParaRPr lang="en-FR" dirty="0">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97144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1BF1-FD76-9FCA-AF35-6E0F327DCCC6}"/>
              </a:ext>
            </a:extLst>
          </p:cNvPr>
          <p:cNvSpPr>
            <a:spLocks noGrp="1"/>
          </p:cNvSpPr>
          <p:nvPr>
            <p:ph type="title"/>
          </p:nvPr>
        </p:nvSpPr>
        <p:spPr/>
        <p:txBody>
          <a:bodyPr>
            <a:normAutofit fontScale="90000"/>
          </a:bodyPr>
          <a:lstStyle/>
          <a:p>
            <a:br>
              <a:rPr lang="en-IE" sz="4400" b="1" kern="100" spc="7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br>
            <a:r>
              <a:rPr lang="en-IE" sz="4400" b="1" kern="100" spc="7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Examples of action taken by unions and informal workers’ organisations </a:t>
            </a:r>
            <a:br>
              <a:rPr lang="en-FR" sz="4400" b="1" kern="100" spc="7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dirty="0">
              <a:solidFill>
                <a:srgbClr val="C00000"/>
              </a:solidFill>
            </a:endParaRPr>
          </a:p>
        </p:txBody>
      </p:sp>
      <p:sp>
        <p:nvSpPr>
          <p:cNvPr id="3" name="Content Placeholder 2">
            <a:extLst>
              <a:ext uri="{FF2B5EF4-FFF2-40B4-BE49-F238E27FC236}">
                <a16:creationId xmlns:a16="http://schemas.microsoft.com/office/drawing/2014/main" id="{481CB921-3EA4-A6DF-086B-48B24C06B091}"/>
              </a:ext>
            </a:extLst>
          </p:cNvPr>
          <p:cNvSpPr>
            <a:spLocks noGrp="1"/>
          </p:cNvSpPr>
          <p:nvPr>
            <p:ph idx="1"/>
          </p:nvPr>
        </p:nvSpPr>
        <p:spPr/>
        <p:txBody>
          <a:bodyPr>
            <a:normAutofit fontScale="92500" lnSpcReduction="10000"/>
          </a:bodyPr>
          <a:lstStyle/>
          <a:p>
            <a:pPr marL="0" lvl="0" indent="0" algn="just">
              <a:spcBef>
                <a:spcPts val="600"/>
              </a:spcBef>
              <a:spcAft>
                <a:spcPts val="6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An increasing number of unions are forging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cooperation and signing MOUs with informal workers organisations</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IE" sz="1800" b="1" dirty="0">
                <a:effectLst/>
                <a:latin typeface="Calibri" panose="020F0502020204030204" pitchFamily="34" charset="0"/>
                <a:ea typeface="Times New Roman" panose="02020603050405020304" pitchFamily="18" charset="0"/>
                <a:cs typeface="Times New Roman" panose="02020603050405020304" pitchFamily="18" charset="0"/>
              </a:rPr>
              <a:t>Zimbabwe</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is an MOU between the informal workers organisation </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ZCIEA and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national trade union ZCTU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signed on </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13 August  2004. </a:t>
            </a: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600"/>
              </a:spcAft>
            </a:pPr>
            <a:r>
              <a:rPr lang="en-IE" sz="1800" b="1" dirty="0">
                <a:effectLst/>
                <a:latin typeface="Calibri" panose="020F0502020204030204" pitchFamily="34" charset="0"/>
                <a:ea typeface="Times New Roman" panose="02020603050405020304" pitchFamily="18" charset="0"/>
                <a:cs typeface="Times New Roman" panose="02020603050405020304" pitchFamily="18" charset="0"/>
              </a:rPr>
              <a:t>In India, </a:t>
            </a:r>
            <a:r>
              <a:rPr lang="en-IE" sz="1800" dirty="0">
                <a:effectLst/>
                <a:latin typeface="Calibri" panose="020F0502020204030204" pitchFamily="34" charset="0"/>
                <a:ea typeface="Times New Roman" panose="02020603050405020304" pitchFamily="18" charset="0"/>
                <a:cs typeface="Times New Roman" panose="02020603050405020304" pitchFamily="18" charset="0"/>
              </a:rPr>
              <a:t>the trade union SEWA (self-Employed Women’s Association) has advocated for a range of strategies by building the collective strength of informal workers through cooperatives and associations, enhancing skills, opportunities, sustainable livelihoods, income security and social protection. </a:t>
            </a: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HomeNet Thailand</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successfully campaigned for legal protection for homeworkers, which provides for fair wages and equal pay for workers doing the same work, workers have to be issued with contracts of employment and provided with occupational safety and health protection. </a:t>
            </a:r>
            <a:endParaRPr lang="en-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IndustriALL affiliate: the Amalgamated Union of Kenya Metal Workers (AUKMW)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has organised informal workers and addressing the vulnerabilities faced by women in the mechanical sector, where women work as own-account workers frequently on piece rates without a formal contract. </a:t>
            </a:r>
          </a:p>
          <a:p>
            <a:pPr marL="0" indent="0">
              <a:spcBef>
                <a:spcPts val="1200"/>
              </a:spcBef>
              <a:spcAft>
                <a:spcPts val="600"/>
              </a:spcAft>
              <a:buNone/>
            </a:pPr>
            <a:r>
              <a:rPr lang="en-GB" sz="1800" b="1" dirty="0">
                <a:latin typeface="Calibri" panose="020F0502020204030204" pitchFamily="34" charset="0"/>
                <a:ea typeface="Times New Roman" panose="02020603050405020304" pitchFamily="18" charset="0"/>
                <a:cs typeface="Times New Roman" panose="02020603050405020304" pitchFamily="18" charset="0"/>
              </a:rPr>
              <a:t>Do you have any other examples? Does your union recognise and represent workers in the informal economy? Are informal workers organisations able to affiliate to your union?</a:t>
            </a:r>
          </a:p>
          <a:p>
            <a:endParaRPr lang="en-GB" dirty="0"/>
          </a:p>
        </p:txBody>
      </p:sp>
    </p:spTree>
    <p:extLst>
      <p:ext uri="{BB962C8B-B14F-4D97-AF65-F5344CB8AC3E}">
        <p14:creationId xmlns:p14="http://schemas.microsoft.com/office/powerpoint/2010/main" val="7043875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FR" b="1" dirty="0">
                <a:solidFill>
                  <a:srgbClr val="C00000"/>
                </a:solidFill>
              </a:rPr>
              <a:t>Activity 5.1: Campaigning and bargaining for living wages and ending women’s low pay</a:t>
            </a: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82</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422083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p:txBody>
          <a:bodyPr>
            <a:normAutofit fontScale="90000"/>
          </a:bodyPr>
          <a:lstStyle/>
          <a:p>
            <a:r>
              <a:rPr lang="en-GB" b="1" dirty="0">
                <a:solidFill>
                  <a:schemeClr val="accent1">
                    <a:lumMod val="75000"/>
                  </a:schemeClr>
                </a:solidFill>
              </a:rPr>
              <a:t>Module 6: Tools for workplace negotiations and collective bargaining</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9249246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8A7C-451E-683D-F872-DF7D64E7EE4A}"/>
              </a:ext>
            </a:extLst>
          </p:cNvPr>
          <p:cNvSpPr>
            <a:spLocks noGrp="1"/>
          </p:cNvSpPr>
          <p:nvPr>
            <p:ph type="title"/>
          </p:nvPr>
        </p:nvSpPr>
        <p:spPr/>
        <p:txBody>
          <a:bodyPr>
            <a:normAutofit/>
          </a:bodyPr>
          <a:lstStyle/>
          <a:p>
            <a:r>
              <a:rPr lang="en-GB" b="1" dirty="0">
                <a:solidFill>
                  <a:srgbClr val="C00000"/>
                </a:solidFill>
              </a:rPr>
              <a:t>Union strategies to tackle pay inequalities between women and men</a:t>
            </a:r>
          </a:p>
        </p:txBody>
      </p:sp>
      <p:graphicFrame>
        <p:nvGraphicFramePr>
          <p:cNvPr id="4" name="Content Placeholder 3">
            <a:extLst>
              <a:ext uri="{FF2B5EF4-FFF2-40B4-BE49-F238E27FC236}">
                <a16:creationId xmlns:a16="http://schemas.microsoft.com/office/drawing/2014/main" id="{B4D66B46-0E59-4378-1B59-B07DB272193B}"/>
              </a:ext>
            </a:extLst>
          </p:cNvPr>
          <p:cNvGraphicFramePr>
            <a:graphicFrameLocks noGrp="1"/>
          </p:cNvGraphicFramePr>
          <p:nvPr>
            <p:ph idx="1"/>
            <p:extLst>
              <p:ext uri="{D42A27DB-BD31-4B8C-83A1-F6EECF244321}">
                <p14:modId xmlns:p14="http://schemas.microsoft.com/office/powerpoint/2010/main" val="42115500"/>
              </p:ext>
            </p:extLst>
          </p:nvPr>
        </p:nvGraphicFramePr>
        <p:xfrm>
          <a:off x="838200" y="1825624"/>
          <a:ext cx="10697308" cy="480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26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DAC6-F7F8-3467-3629-99442FEC5079}"/>
              </a:ext>
            </a:extLst>
          </p:cNvPr>
          <p:cNvSpPr>
            <a:spLocks noGrp="1"/>
          </p:cNvSpPr>
          <p:nvPr>
            <p:ph type="title"/>
          </p:nvPr>
        </p:nvSpPr>
        <p:spPr/>
        <p:txBody>
          <a:bodyPr>
            <a:normAutofit fontScale="90000"/>
          </a:bodyPr>
          <a:lstStyle/>
          <a:p>
            <a:br>
              <a:rPr lang="en-US" sz="4400" b="1" dirty="0">
                <a:solidFill>
                  <a:srgbClr val="C00000"/>
                </a:solidFill>
              </a:rPr>
            </a:br>
            <a:r>
              <a:rPr lang="en-US" sz="4400" b="1" dirty="0">
                <a:solidFill>
                  <a:srgbClr val="C00000"/>
                </a:solidFill>
              </a:rPr>
              <a:t>Good practices in bargaining </a:t>
            </a:r>
            <a:r>
              <a:rPr lang="en-US" b="1" dirty="0">
                <a:solidFill>
                  <a:srgbClr val="C00000"/>
                </a:solidFill>
              </a:rPr>
              <a:t>that impact on pay equity</a:t>
            </a:r>
            <a:br>
              <a:rPr lang="en-US" sz="4400" dirty="0"/>
            </a:br>
            <a:endParaRPr lang="en-GB" b="1" dirty="0"/>
          </a:p>
        </p:txBody>
      </p:sp>
      <p:sp>
        <p:nvSpPr>
          <p:cNvPr id="3" name="Content Placeholder 2">
            <a:extLst>
              <a:ext uri="{FF2B5EF4-FFF2-40B4-BE49-F238E27FC236}">
                <a16:creationId xmlns:a16="http://schemas.microsoft.com/office/drawing/2014/main" id="{EB71EA81-B7E0-23DC-1B44-7A848B6A4E4A}"/>
              </a:ext>
            </a:extLst>
          </p:cNvPr>
          <p:cNvSpPr>
            <a:spLocks noGrp="1"/>
          </p:cNvSpPr>
          <p:nvPr>
            <p:ph idx="1"/>
          </p:nvPr>
        </p:nvSpPr>
        <p:spPr/>
        <p:txBody>
          <a:bodyPr>
            <a:normAutofit fontScale="92500" lnSpcReduction="20000"/>
          </a:bodyPr>
          <a:lstStyle/>
          <a:p>
            <a:pPr marL="0" indent="0">
              <a:buNone/>
            </a:pPr>
            <a:endParaRPr lang="en-US" dirty="0"/>
          </a:p>
          <a:p>
            <a:pPr marL="0" indent="0">
              <a:buNone/>
            </a:pPr>
            <a:r>
              <a:rPr lang="en-US" sz="2800" b="1" dirty="0"/>
              <a:t>Other issues that have been found to have a positive impact on pay equity:</a:t>
            </a:r>
          </a:p>
          <a:p>
            <a:pPr marL="0" indent="0">
              <a:buNone/>
            </a:pPr>
            <a:endParaRPr lang="en-US" sz="2800" b="1" dirty="0"/>
          </a:p>
          <a:p>
            <a:r>
              <a:rPr lang="en-US" sz="2800" dirty="0"/>
              <a:t>Work-life balance / Reconciliation of work and family life</a:t>
            </a:r>
          </a:p>
          <a:p>
            <a:r>
              <a:rPr lang="en-US" sz="2800" dirty="0"/>
              <a:t>Company-level equal pay surveys / pay audits </a:t>
            </a:r>
          </a:p>
          <a:p>
            <a:r>
              <a:rPr lang="en-US" sz="2800" dirty="0"/>
              <a:t>Pay rises for low-paid workers / negotiation of sector-specific minimum wages</a:t>
            </a:r>
          </a:p>
          <a:p>
            <a:r>
              <a:rPr lang="en-US" sz="2800" dirty="0"/>
              <a:t>Additional pay increases for low-paid workers in female-dominated sectors – aim to level out wages across the economy resulting from occupational segregation</a:t>
            </a:r>
          </a:p>
          <a:p>
            <a:r>
              <a:rPr lang="en-US" sz="2800" dirty="0"/>
              <a:t>Job classification systems free from gender bias</a:t>
            </a:r>
          </a:p>
          <a:p>
            <a:endParaRPr lang="en-GB" dirty="0"/>
          </a:p>
        </p:txBody>
      </p:sp>
    </p:spTree>
    <p:extLst>
      <p:ext uri="{BB962C8B-B14F-4D97-AF65-F5344CB8AC3E}">
        <p14:creationId xmlns:p14="http://schemas.microsoft.com/office/powerpoint/2010/main" val="4065737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2BBD-0388-A0CD-D85B-3C0DB9CB4ED3}"/>
              </a:ext>
            </a:extLst>
          </p:cNvPr>
          <p:cNvSpPr>
            <a:spLocks noGrp="1"/>
          </p:cNvSpPr>
          <p:nvPr>
            <p:ph type="title"/>
          </p:nvPr>
        </p:nvSpPr>
        <p:spPr/>
        <p:txBody>
          <a:bodyPr>
            <a:normAutofit fontScale="90000"/>
          </a:bodyPr>
          <a:lstStyle/>
          <a:p>
            <a:br>
              <a:rPr lang="en-GB" dirty="0"/>
            </a:br>
            <a:r>
              <a:rPr lang="en-GB" b="1" dirty="0">
                <a:solidFill>
                  <a:srgbClr val="C00000"/>
                </a:solidFill>
              </a:rPr>
              <a:t>Challenge 1: </a:t>
            </a:r>
            <a:r>
              <a:rPr lang="en-GB" b="1" dirty="0">
                <a:solidFill>
                  <a:srgbClr val="C00000"/>
                </a:solidFill>
                <a:cs typeface="Calibri" pitchFamily="34" charset="0"/>
              </a:rPr>
              <a:t>M</a:t>
            </a:r>
            <a:r>
              <a:rPr lang="en-GB" sz="4400" b="1" dirty="0">
                <a:solidFill>
                  <a:srgbClr val="C00000"/>
                </a:solidFill>
                <a:cs typeface="Calibri" pitchFamily="34" charset="0"/>
              </a:rPr>
              <a:t>any women work in part-time work, low paid sectors and weakly unionised sectors. </a:t>
            </a:r>
            <a:br>
              <a:rPr lang="en-GB" sz="4400" b="1" dirty="0">
                <a:solidFill>
                  <a:srgbClr val="C00000"/>
                </a:solidFill>
                <a:cs typeface="Calibri" pitchFamily="34" charset="0"/>
              </a:rPr>
            </a:br>
            <a:endParaRPr lang="en-GB" dirty="0">
              <a:solidFill>
                <a:srgbClr val="C00000"/>
              </a:solidFill>
            </a:endParaRPr>
          </a:p>
        </p:txBody>
      </p:sp>
      <p:sp>
        <p:nvSpPr>
          <p:cNvPr id="3" name="Content Placeholder 2">
            <a:extLst>
              <a:ext uri="{FF2B5EF4-FFF2-40B4-BE49-F238E27FC236}">
                <a16:creationId xmlns:a16="http://schemas.microsoft.com/office/drawing/2014/main" id="{A0A7EC3A-BB85-A9A8-38E1-5CD4FF756AFB}"/>
              </a:ext>
            </a:extLst>
          </p:cNvPr>
          <p:cNvSpPr>
            <a:spLocks noGrp="1"/>
          </p:cNvSpPr>
          <p:nvPr>
            <p:ph idx="1"/>
          </p:nvPr>
        </p:nvSpPr>
        <p:spPr/>
        <p:txBody>
          <a:bodyPr/>
          <a:lstStyle/>
          <a:p>
            <a:pPr marL="0" indent="0">
              <a:buNone/>
            </a:pPr>
            <a:endParaRPr lang="en-GB" sz="2800" dirty="0">
              <a:cs typeface="Calibri" pitchFamily="34" charset="0"/>
            </a:endParaRPr>
          </a:p>
          <a:p>
            <a:pPr marL="0" indent="0">
              <a:buNone/>
            </a:pPr>
            <a:r>
              <a:rPr lang="en-GB" sz="2800" dirty="0">
                <a:cs typeface="Calibri" pitchFamily="34" charset="0"/>
              </a:rPr>
              <a:t>Women are under-represented in social dialogue / collective bargaining teams</a:t>
            </a:r>
          </a:p>
          <a:p>
            <a:r>
              <a:rPr lang="en-GB" sz="2800" dirty="0">
                <a:cs typeface="Calibri" pitchFamily="34" charset="0"/>
              </a:rPr>
              <a:t>Equal pay is generally low on the agendas in collective bargaining</a:t>
            </a:r>
          </a:p>
          <a:p>
            <a:r>
              <a:rPr lang="en-IE" sz="2800" dirty="0"/>
              <a:t>Women’s labour market characteristics (skills, experience, education and training) do not explain why there is a gender pay gap</a:t>
            </a:r>
          </a:p>
          <a:p>
            <a:endParaRPr lang="en-GB" dirty="0"/>
          </a:p>
        </p:txBody>
      </p:sp>
    </p:spTree>
    <p:extLst>
      <p:ext uri="{BB962C8B-B14F-4D97-AF65-F5344CB8AC3E}">
        <p14:creationId xmlns:p14="http://schemas.microsoft.com/office/powerpoint/2010/main" val="2388187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74FE-D499-E7C2-290F-ED74FD2F6340}"/>
              </a:ext>
            </a:extLst>
          </p:cNvPr>
          <p:cNvSpPr>
            <a:spLocks noGrp="1"/>
          </p:cNvSpPr>
          <p:nvPr>
            <p:ph type="title"/>
          </p:nvPr>
        </p:nvSpPr>
        <p:spPr/>
        <p:txBody>
          <a:bodyPr>
            <a:normAutofit fontScale="90000"/>
          </a:bodyPr>
          <a:lstStyle/>
          <a:p>
            <a:r>
              <a:rPr lang="en-GB" sz="4400" b="1" dirty="0">
                <a:solidFill>
                  <a:srgbClr val="C00000"/>
                </a:solidFill>
                <a:cs typeface="Calibri" pitchFamily="34" charset="0"/>
              </a:rPr>
              <a:t>Challenge 2: Multiple factors cause the gender pay gap / pay inequalities</a:t>
            </a:r>
            <a:br>
              <a:rPr lang="en-GB" sz="4400" b="1" dirty="0">
                <a:solidFill>
                  <a:srgbClr val="C00000"/>
                </a:solidFill>
                <a:cs typeface="Calibri" pitchFamily="34" charset="0"/>
              </a:rPr>
            </a:br>
            <a:endParaRPr lang="en-GB" b="1" dirty="0">
              <a:solidFill>
                <a:srgbClr val="C00000"/>
              </a:solidFill>
            </a:endParaRPr>
          </a:p>
        </p:txBody>
      </p:sp>
      <p:sp>
        <p:nvSpPr>
          <p:cNvPr id="3" name="Content Placeholder 2">
            <a:extLst>
              <a:ext uri="{FF2B5EF4-FFF2-40B4-BE49-F238E27FC236}">
                <a16:creationId xmlns:a16="http://schemas.microsoft.com/office/drawing/2014/main" id="{715022DC-849C-7BFA-B5AA-152FBD860B1C}"/>
              </a:ext>
            </a:extLst>
          </p:cNvPr>
          <p:cNvSpPr>
            <a:spLocks noGrp="1"/>
          </p:cNvSpPr>
          <p:nvPr>
            <p:ph idx="1"/>
          </p:nvPr>
        </p:nvSpPr>
        <p:spPr/>
        <p:txBody>
          <a:bodyPr>
            <a:normAutofit/>
          </a:bodyPr>
          <a:lstStyle/>
          <a:p>
            <a:r>
              <a:rPr lang="en-GB" sz="2800" dirty="0">
                <a:cs typeface="Calibri" pitchFamily="34" charset="0"/>
              </a:rPr>
              <a:t>Social and cultural norms, traditions and stereotypes</a:t>
            </a:r>
          </a:p>
          <a:p>
            <a:r>
              <a:rPr lang="en-GB" sz="2800" dirty="0">
                <a:cs typeface="Calibri" pitchFamily="34" charset="0"/>
              </a:rPr>
              <a:t>Horizontal and vertical segregation in the labour market</a:t>
            </a:r>
          </a:p>
          <a:p>
            <a:r>
              <a:rPr lang="en-GB" sz="2800" dirty="0">
                <a:cs typeface="Calibri" pitchFamily="34" charset="0"/>
              </a:rPr>
              <a:t>Undervaluing of women’s work</a:t>
            </a:r>
          </a:p>
          <a:p>
            <a:r>
              <a:rPr lang="en-GB" sz="2800" dirty="0">
                <a:cs typeface="Calibri" pitchFamily="34" charset="0"/>
              </a:rPr>
              <a:t>Women often locked into precarious and low skill/low paid/low value jobs</a:t>
            </a:r>
          </a:p>
          <a:p>
            <a:r>
              <a:rPr lang="en-GB" sz="2800" dirty="0">
                <a:cs typeface="Calibri" pitchFamily="34" charset="0"/>
              </a:rPr>
              <a:t>Lack of transparency/discrimination in job classification systems / pay structures</a:t>
            </a:r>
            <a:endParaRPr lang="en-US" sz="2800" dirty="0"/>
          </a:p>
          <a:p>
            <a:r>
              <a:rPr lang="en-US" sz="2800" dirty="0">
                <a:cs typeface="Calibri" pitchFamily="34" charset="0"/>
              </a:rPr>
              <a:t>Women are primary carers – reconciliation of work and family life</a:t>
            </a:r>
          </a:p>
          <a:p>
            <a:r>
              <a:rPr lang="en-US" sz="2800" dirty="0">
                <a:cs typeface="Calibri" pitchFamily="34" charset="0"/>
              </a:rPr>
              <a:t>Poor career progression into senior and higher paid jobs</a:t>
            </a:r>
          </a:p>
          <a:p>
            <a:endParaRPr lang="en-GB" dirty="0"/>
          </a:p>
        </p:txBody>
      </p:sp>
    </p:spTree>
    <p:extLst>
      <p:ext uri="{BB962C8B-B14F-4D97-AF65-F5344CB8AC3E}">
        <p14:creationId xmlns:p14="http://schemas.microsoft.com/office/powerpoint/2010/main" val="12754406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6.1: Advocating for pay equity in your union</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88</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907682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6.2: Preparing for collective bargaining</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89</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28411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3ED6-C183-7ADF-1B7E-E580798B521F}"/>
              </a:ext>
            </a:extLst>
          </p:cNvPr>
          <p:cNvSpPr>
            <a:spLocks noGrp="1"/>
          </p:cNvSpPr>
          <p:nvPr>
            <p:ph type="ctrTitle"/>
          </p:nvPr>
        </p:nvSpPr>
        <p:spPr>
          <a:xfrm>
            <a:off x="728035" y="687203"/>
            <a:ext cx="8795185" cy="543475"/>
          </a:xfrm>
        </p:spPr>
        <p:txBody>
          <a:bodyPr>
            <a:noAutofit/>
          </a:bodyPr>
          <a:lstStyle/>
          <a:p>
            <a:r>
              <a:rPr lang="en-US" sz="3600" b="1" dirty="0">
                <a:solidFill>
                  <a:srgbClr val="C00000"/>
                </a:solidFill>
                <a:latin typeface="+mn-lt"/>
              </a:rPr>
              <a:t>Unequal power relations and patriarchy</a:t>
            </a:r>
          </a:p>
        </p:txBody>
      </p:sp>
      <p:sp>
        <p:nvSpPr>
          <p:cNvPr id="3" name="Subtitle 2">
            <a:extLst>
              <a:ext uri="{FF2B5EF4-FFF2-40B4-BE49-F238E27FC236}">
                <a16:creationId xmlns:a16="http://schemas.microsoft.com/office/drawing/2014/main" id="{C7ABED81-0754-0311-D714-82F97BEF3513}"/>
              </a:ext>
            </a:extLst>
          </p:cNvPr>
          <p:cNvSpPr>
            <a:spLocks noGrp="1"/>
          </p:cNvSpPr>
          <p:nvPr>
            <p:ph type="subTitle" idx="1"/>
          </p:nvPr>
        </p:nvSpPr>
        <p:spPr>
          <a:xfrm>
            <a:off x="1133856" y="1858168"/>
            <a:ext cx="9253727" cy="3609944"/>
          </a:xfrm>
        </p:spPr>
        <p:txBody>
          <a:bodyPr>
            <a:noAutofit/>
          </a:bodyPr>
          <a:lstStyle/>
          <a:p>
            <a:pPr marL="342900" indent="-342900" algn="l">
              <a:buFont typeface="Arial" panose="020B0604020202020204" pitchFamily="34" charset="0"/>
              <a:buChar char="•"/>
            </a:pPr>
            <a:r>
              <a:rPr lang="en-US" dirty="0">
                <a:solidFill>
                  <a:srgbClr val="1F1F1F"/>
                </a:solidFill>
                <a:latin typeface="ElsevierGulliver"/>
              </a:rPr>
              <a:t>A</a:t>
            </a:r>
            <a:r>
              <a:rPr lang="en-US" b="0" i="0" dirty="0">
                <a:solidFill>
                  <a:srgbClr val="1F1F1F"/>
                </a:solidFill>
                <a:effectLst/>
                <a:latin typeface="ElsevierGulliver"/>
              </a:rPr>
              <a:t> system producing and reproducing gendered and intersectional inequalities</a:t>
            </a:r>
            <a:endParaRPr lang="en-US" dirty="0">
              <a:solidFill>
                <a:srgbClr val="262626"/>
              </a:solidFill>
              <a:latin typeface="CNN"/>
            </a:endParaRPr>
          </a:p>
          <a:p>
            <a:pPr marL="342900" indent="-342900" algn="l">
              <a:buFont typeface="Arial" panose="020B0604020202020204" pitchFamily="34" charset="0"/>
              <a:buChar char="•"/>
            </a:pPr>
            <a:r>
              <a:rPr lang="en-US" dirty="0">
                <a:solidFill>
                  <a:srgbClr val="262626"/>
                </a:solidFill>
                <a:latin typeface="CNN"/>
              </a:rPr>
              <a:t>P</a:t>
            </a:r>
            <a:r>
              <a:rPr lang="en-US" b="0" i="0" dirty="0">
                <a:solidFill>
                  <a:srgbClr val="262626"/>
                </a:solidFill>
                <a:effectLst/>
                <a:latin typeface="CNN"/>
              </a:rPr>
              <a:t>romotes male privilege by being male-dominated, male-identified, and male-centered</a:t>
            </a:r>
          </a:p>
          <a:p>
            <a:pPr marL="342900" indent="-342900" algn="l">
              <a:buFont typeface="Arial" panose="020B0604020202020204" pitchFamily="34" charset="0"/>
              <a:buChar char="•"/>
            </a:pPr>
            <a:r>
              <a:rPr lang="en-US" dirty="0">
                <a:solidFill>
                  <a:srgbClr val="262626"/>
                </a:solidFill>
                <a:latin typeface="CNN"/>
              </a:rPr>
              <a:t>K</a:t>
            </a:r>
            <a:r>
              <a:rPr lang="en-US" b="0" i="0" dirty="0">
                <a:solidFill>
                  <a:srgbClr val="262626"/>
                </a:solidFill>
                <a:effectLst/>
                <a:latin typeface="CNN"/>
              </a:rPr>
              <a:t>ey aspects: the domination of women</a:t>
            </a:r>
            <a:endParaRPr lang="en-US" dirty="0">
              <a:solidFill>
                <a:srgbClr val="1F1F1F"/>
              </a:solidFill>
              <a:latin typeface="ElsevierGulliver"/>
            </a:endParaRPr>
          </a:p>
          <a:p>
            <a:pPr marL="342900" indent="-342900" algn="l">
              <a:buFont typeface="Arial" panose="020B0604020202020204" pitchFamily="34" charset="0"/>
              <a:buChar char="•"/>
            </a:pPr>
            <a:r>
              <a:rPr lang="en-US" dirty="0">
                <a:solidFill>
                  <a:srgbClr val="1F1F1F"/>
                </a:solidFill>
                <a:latin typeface="ElsevierGulliver"/>
              </a:rPr>
              <a:t>P</a:t>
            </a:r>
            <a:r>
              <a:rPr lang="en-US" b="0" i="0" dirty="0">
                <a:solidFill>
                  <a:srgbClr val="1F1F1F"/>
                </a:solidFill>
                <a:effectLst/>
                <a:latin typeface="ElsevierGulliver"/>
              </a:rPr>
              <a:t>atriarchy varies across societies and cultures, and also historically</a:t>
            </a:r>
          </a:p>
          <a:p>
            <a:pPr marL="342900" indent="-342900" algn="l">
              <a:buFont typeface="Wingdings" panose="05000000000000000000" pitchFamily="2" charset="2"/>
              <a:buChar char="ü"/>
            </a:pPr>
            <a:endParaRPr lang="en-US" b="0" i="0" dirty="0">
              <a:solidFill>
                <a:srgbClr val="262626"/>
              </a:solidFill>
              <a:effectLst/>
              <a:latin typeface="CNN"/>
            </a:endParaRPr>
          </a:p>
          <a:p>
            <a:pPr algn="l"/>
            <a:endParaRPr lang="en-US" dirty="0">
              <a:solidFill>
                <a:srgbClr val="1F1F1F"/>
              </a:solidFill>
              <a:latin typeface="ElsevierGulliver"/>
            </a:endParaRPr>
          </a:p>
        </p:txBody>
      </p:sp>
    </p:spTree>
    <p:extLst>
      <p:ext uri="{BB962C8B-B14F-4D97-AF65-F5344CB8AC3E}">
        <p14:creationId xmlns:p14="http://schemas.microsoft.com/office/powerpoint/2010/main" val="23601024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6.3: Role play – negotiating for pay equity</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90</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10686057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339-D830-E239-7C78-4B7726BA03C6}"/>
              </a:ext>
            </a:extLst>
          </p:cNvPr>
          <p:cNvSpPr>
            <a:spLocks noGrp="1"/>
          </p:cNvSpPr>
          <p:nvPr>
            <p:ph type="ctrTitle"/>
          </p:nvPr>
        </p:nvSpPr>
        <p:spPr/>
        <p:txBody>
          <a:bodyPr>
            <a:normAutofit/>
          </a:bodyPr>
          <a:lstStyle/>
          <a:p>
            <a:r>
              <a:rPr lang="en-GB" b="1" dirty="0">
                <a:solidFill>
                  <a:schemeClr val="accent1">
                    <a:lumMod val="75000"/>
                  </a:schemeClr>
                </a:solidFill>
              </a:rPr>
              <a:t>Module 7: Next steps and evaluation</a:t>
            </a:r>
          </a:p>
        </p:txBody>
      </p:sp>
      <p:sp>
        <p:nvSpPr>
          <p:cNvPr id="3" name="Subtitle 2">
            <a:extLst>
              <a:ext uri="{FF2B5EF4-FFF2-40B4-BE49-F238E27FC236}">
                <a16:creationId xmlns:a16="http://schemas.microsoft.com/office/drawing/2014/main" id="{5028D2D6-981C-E26B-C552-D7491B1CDC5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7965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CD-C7EB-A34B-9FBC-8CC713B028BE}"/>
              </a:ext>
            </a:extLst>
          </p:cNvPr>
          <p:cNvSpPr>
            <a:spLocks noGrp="1"/>
          </p:cNvSpPr>
          <p:nvPr>
            <p:ph type="title"/>
          </p:nvPr>
        </p:nvSpPr>
        <p:spPr/>
        <p:txBody>
          <a:bodyPr/>
          <a:lstStyle/>
          <a:p>
            <a:pPr algn="ctr"/>
            <a:r>
              <a:rPr lang="en-GB" b="1" dirty="0">
                <a:solidFill>
                  <a:srgbClr val="C00000"/>
                </a:solidFill>
              </a:rPr>
              <a:t>Activity 7.1: Planning your next steps</a:t>
            </a:r>
            <a:endParaRPr lang="en-FR" b="1" dirty="0">
              <a:solidFill>
                <a:srgbClr val="C00000"/>
              </a:solidFill>
            </a:endParaRPr>
          </a:p>
        </p:txBody>
      </p:sp>
      <p:sp>
        <p:nvSpPr>
          <p:cNvPr id="5" name="Slide Number Placeholder 4">
            <a:extLst>
              <a:ext uri="{FF2B5EF4-FFF2-40B4-BE49-F238E27FC236}">
                <a16:creationId xmlns:a16="http://schemas.microsoft.com/office/drawing/2014/main" id="{50BD98C7-A8C9-ED48-864B-D847CE18ED04}"/>
              </a:ext>
            </a:extLst>
          </p:cNvPr>
          <p:cNvSpPr>
            <a:spLocks noGrp="1"/>
          </p:cNvSpPr>
          <p:nvPr>
            <p:ph type="sldNum" sz="quarter" idx="12"/>
          </p:nvPr>
        </p:nvSpPr>
        <p:spPr/>
        <p:txBody>
          <a:bodyPr/>
          <a:lstStyle/>
          <a:p>
            <a:fld id="{73A29E6B-759B-264E-8176-9783D5185D4F}" type="slidenum">
              <a:rPr lang="en-FR" smtClean="0"/>
              <a:t>92</a:t>
            </a:fld>
            <a:endParaRPr lang="en-FR"/>
          </a:p>
        </p:txBody>
      </p:sp>
      <p:pic>
        <p:nvPicPr>
          <p:cNvPr id="8" name="Graphic 7" descr="Users with solid fill">
            <a:extLst>
              <a:ext uri="{FF2B5EF4-FFF2-40B4-BE49-F238E27FC236}">
                <a16:creationId xmlns:a16="http://schemas.microsoft.com/office/drawing/2014/main" id="{7C175F9E-FABD-3E40-08BA-4A1F47A4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3304" y="4343196"/>
            <a:ext cx="2751667" cy="2751667"/>
          </a:xfrm>
          <a:prstGeom prst="rect">
            <a:avLst/>
          </a:prstGeom>
        </p:spPr>
      </p:pic>
    </p:spTree>
    <p:extLst>
      <p:ext uri="{BB962C8B-B14F-4D97-AF65-F5344CB8AC3E}">
        <p14:creationId xmlns:p14="http://schemas.microsoft.com/office/powerpoint/2010/main" val="4056974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4909100" y="-1296784"/>
            <a:ext cx="6444700" cy="6683432"/>
          </a:xfrm>
        </p:spPr>
        <p:txBody>
          <a:bodyPr>
            <a:noAutofit/>
          </a:bodyPr>
          <a:lstStyle/>
          <a:p>
            <a:pPr algn="l"/>
            <a:br>
              <a:rPr lang="en-FR" sz="2400" b="1">
                <a:latin typeface="+mn-lt"/>
              </a:rPr>
            </a:br>
            <a:r>
              <a:rPr lang="en-FR" sz="2400" b="1">
                <a:latin typeface="+mn-lt"/>
              </a:rPr>
              <a:t>Identify </a:t>
            </a:r>
            <a:r>
              <a:rPr lang="en-FR" sz="2400" b="1" u="sng">
                <a:latin typeface="+mn-lt"/>
              </a:rPr>
              <a:t>one</a:t>
            </a:r>
            <a:r>
              <a:rPr lang="en-FR" sz="2400" b="1">
                <a:latin typeface="+mn-lt"/>
              </a:rPr>
              <a:t> thing you will do immediately after the training</a:t>
            </a:r>
            <a:br>
              <a:rPr lang="en-FR" sz="2400"/>
            </a:br>
            <a:br>
              <a:rPr lang="en-FR" sz="2000" b="1"/>
            </a:br>
            <a:r>
              <a:rPr lang="en-FR" sz="1800" b="1"/>
              <a:t>Consider how you can commit to implementing pay equity, such as:</a:t>
            </a:r>
            <a:br>
              <a:rPr lang="en-FR" sz="1800" b="1"/>
            </a:br>
            <a:br>
              <a:rPr lang="en-FR" sz="1800" b="1"/>
            </a:br>
            <a:r>
              <a:rPr lang="en-FR" sz="1800" b="1"/>
              <a:t>-Find out if unequal pay / gender pay gap has already been identified as a problem in the workplace</a:t>
            </a:r>
            <a:br>
              <a:rPr lang="en-FR" sz="1800" b="1"/>
            </a:br>
            <a:r>
              <a:rPr lang="en-FR" sz="1800" b="1"/>
              <a:t>- Plan a programme of training to raise awareness about pay equity</a:t>
            </a:r>
            <a:br>
              <a:rPr lang="en-FR" sz="1800" b="1"/>
            </a:br>
            <a:r>
              <a:rPr lang="en-FR" sz="1800" b="1"/>
              <a:t>- Establish a committee with a view to drawing up a plan to implement pay equity</a:t>
            </a:r>
            <a:br>
              <a:rPr lang="en-FR" sz="1800" b="1"/>
            </a:br>
            <a:r>
              <a:rPr lang="en-FR" sz="1800" b="1"/>
              <a:t>- Other</a:t>
            </a:r>
            <a:br>
              <a:rPr lang="en-FR" sz="1800" b="1"/>
            </a:br>
            <a:endParaRPr lang="en-FR" sz="1800" b="1"/>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12"/>
          </p:nvPr>
        </p:nvSpPr>
        <p:spPr/>
        <p:txBody>
          <a:bodyPr>
            <a:normAutofit/>
          </a:bodyPr>
          <a:lstStyle/>
          <a:p>
            <a:pPr>
              <a:spcAft>
                <a:spcPts val="600"/>
              </a:spcAft>
            </a:pPr>
            <a:fld id="{DC928EFD-E7CF-934A-9719-F9CE6DFB636F}" type="slidenum">
              <a:rPr lang="en-FR" sz="1000"/>
              <a:pPr>
                <a:spcAft>
                  <a:spcPts val="600"/>
                </a:spcAft>
              </a:pPr>
              <a:t>93</a:t>
            </a:fld>
            <a:endParaRPr lang="en-FR" sz="1000"/>
          </a:p>
        </p:txBody>
      </p:sp>
      <p:pic>
        <p:nvPicPr>
          <p:cNvPr id="4" name="Graphic 3" descr="Users with solid fill">
            <a:extLst>
              <a:ext uri="{FF2B5EF4-FFF2-40B4-BE49-F238E27FC236}">
                <a16:creationId xmlns:a16="http://schemas.microsoft.com/office/drawing/2014/main" id="{2470A1A6-F99D-C1F4-AEC2-B5FB6ACBC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091921"/>
            <a:ext cx="2678928" cy="2678928"/>
          </a:xfrm>
          <a:prstGeom prst="rect">
            <a:avLst/>
          </a:prstGeom>
        </p:spPr>
      </p:pic>
      <p:sp>
        <p:nvSpPr>
          <p:cNvPr id="7" name="TextBox 6">
            <a:extLst>
              <a:ext uri="{FF2B5EF4-FFF2-40B4-BE49-F238E27FC236}">
                <a16:creationId xmlns:a16="http://schemas.microsoft.com/office/drawing/2014/main" id="{B422D0C0-12B3-1E2E-C26A-34602CCDDE20}"/>
              </a:ext>
            </a:extLst>
          </p:cNvPr>
          <p:cNvSpPr txBox="1"/>
          <p:nvPr/>
        </p:nvSpPr>
        <p:spPr>
          <a:xfrm>
            <a:off x="982817" y="436404"/>
            <a:ext cx="6098720" cy="2123658"/>
          </a:xfrm>
          <a:prstGeom prst="rect">
            <a:avLst/>
          </a:prstGeom>
          <a:noFill/>
        </p:spPr>
        <p:txBody>
          <a:bodyPr wrap="square">
            <a:spAutoFit/>
          </a:bodyPr>
          <a:lstStyle/>
          <a:p>
            <a:r>
              <a:rPr lang="en-GB" sz="4400" b="1" dirty="0">
                <a:solidFill>
                  <a:srgbClr val="C00000"/>
                </a:solidFill>
              </a:rPr>
              <a:t>Activity 7.2: </a:t>
            </a:r>
          </a:p>
          <a:p>
            <a:r>
              <a:rPr lang="en-GB" sz="4400" b="1" dirty="0">
                <a:solidFill>
                  <a:srgbClr val="C00000"/>
                </a:solidFill>
              </a:rPr>
              <a:t>Next steps after </a:t>
            </a:r>
          </a:p>
          <a:p>
            <a:r>
              <a:rPr lang="en-GB" sz="4400" b="1" dirty="0">
                <a:solidFill>
                  <a:srgbClr val="C00000"/>
                </a:solidFill>
              </a:rPr>
              <a:t>the training</a:t>
            </a:r>
            <a:endParaRPr lang="en-GB" sz="4400" dirty="0"/>
          </a:p>
        </p:txBody>
      </p:sp>
    </p:spTree>
    <p:extLst>
      <p:ext uri="{BB962C8B-B14F-4D97-AF65-F5344CB8AC3E}">
        <p14:creationId xmlns:p14="http://schemas.microsoft.com/office/powerpoint/2010/main" val="26060422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9DD-B141-034F-ADAD-0A3F492B4656}"/>
              </a:ext>
            </a:extLst>
          </p:cNvPr>
          <p:cNvSpPr>
            <a:spLocks noGrp="1"/>
          </p:cNvSpPr>
          <p:nvPr>
            <p:ph type="ctrTitle"/>
          </p:nvPr>
        </p:nvSpPr>
        <p:spPr>
          <a:xfrm>
            <a:off x="4602268" y="672693"/>
            <a:ext cx="6444700" cy="2756307"/>
          </a:xfrm>
        </p:spPr>
        <p:txBody>
          <a:bodyPr>
            <a:noAutofit/>
          </a:bodyPr>
          <a:lstStyle/>
          <a:p>
            <a:pPr algn="l"/>
            <a:br>
              <a:rPr lang="en-FR" sz="2400" b="1">
                <a:latin typeface="+mn-lt"/>
              </a:rPr>
            </a:br>
            <a:r>
              <a:rPr lang="en-FR" sz="4400" b="1">
                <a:latin typeface="+mn-lt"/>
              </a:rPr>
              <a:t>Evaluation</a:t>
            </a:r>
            <a:endParaRPr lang="en-FR" sz="4400" b="1"/>
          </a:p>
        </p:txBody>
      </p:sp>
      <p:sp>
        <p:nvSpPr>
          <p:cNvPr id="5" name="Slide Number Placeholder 4">
            <a:extLst>
              <a:ext uri="{FF2B5EF4-FFF2-40B4-BE49-F238E27FC236}">
                <a16:creationId xmlns:a16="http://schemas.microsoft.com/office/drawing/2014/main" id="{3B213468-3732-1C46-8433-8FD065AA34BE}"/>
              </a:ext>
            </a:extLst>
          </p:cNvPr>
          <p:cNvSpPr>
            <a:spLocks noGrp="1"/>
          </p:cNvSpPr>
          <p:nvPr>
            <p:ph type="sldNum" sz="quarter" idx="12"/>
          </p:nvPr>
        </p:nvSpPr>
        <p:spPr/>
        <p:txBody>
          <a:bodyPr>
            <a:normAutofit/>
          </a:bodyPr>
          <a:lstStyle/>
          <a:p>
            <a:pPr>
              <a:spcAft>
                <a:spcPts val="600"/>
              </a:spcAft>
            </a:pPr>
            <a:fld id="{DC928EFD-E7CF-934A-9719-F9CE6DFB636F}" type="slidenum">
              <a:rPr lang="en-FR" sz="1000"/>
              <a:pPr>
                <a:spcAft>
                  <a:spcPts val="600"/>
                </a:spcAft>
              </a:pPr>
              <a:t>94</a:t>
            </a:fld>
            <a:endParaRPr lang="en-FR" sz="1000"/>
          </a:p>
        </p:txBody>
      </p:sp>
      <p:pic>
        <p:nvPicPr>
          <p:cNvPr id="4" name="Graphic 3" descr="Users with solid fill">
            <a:extLst>
              <a:ext uri="{FF2B5EF4-FFF2-40B4-BE49-F238E27FC236}">
                <a16:creationId xmlns:a16="http://schemas.microsoft.com/office/drawing/2014/main" id="{2470A1A6-F99D-C1F4-AEC2-B5FB6ACBC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590772"/>
            <a:ext cx="2678928" cy="2678928"/>
          </a:xfrm>
          <a:prstGeom prst="rect">
            <a:avLst/>
          </a:prstGeom>
        </p:spPr>
      </p:pic>
    </p:spTree>
    <p:extLst>
      <p:ext uri="{BB962C8B-B14F-4D97-AF65-F5344CB8AC3E}">
        <p14:creationId xmlns:p14="http://schemas.microsoft.com/office/powerpoint/2010/main" val="20496341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7582-5DA8-C948-CD08-2F6D9C9A366C}"/>
              </a:ext>
            </a:extLst>
          </p:cNvPr>
          <p:cNvSpPr>
            <a:spLocks noGrp="1"/>
          </p:cNvSpPr>
          <p:nvPr>
            <p:ph type="title"/>
          </p:nvPr>
        </p:nvSpPr>
        <p:spPr/>
        <p:txBody>
          <a:bodyPr/>
          <a:lstStyle/>
          <a:p>
            <a:r>
              <a:rPr lang="en-GB" b="1" dirty="0">
                <a:solidFill>
                  <a:srgbClr val="C00000"/>
                </a:solidFill>
              </a:rPr>
              <a:t>Thank you!</a:t>
            </a:r>
            <a:br>
              <a:rPr lang="en-GB" b="1" dirty="0">
                <a:solidFill>
                  <a:srgbClr val="C00000"/>
                </a:solidFill>
              </a:rPr>
            </a:br>
            <a:endParaRPr lang="en-GB" b="1" dirty="0">
              <a:solidFill>
                <a:srgbClr val="C00000"/>
              </a:solidFill>
            </a:endParaRPr>
          </a:p>
        </p:txBody>
      </p:sp>
      <p:sp>
        <p:nvSpPr>
          <p:cNvPr id="3" name="Text Placeholder 2">
            <a:extLst>
              <a:ext uri="{FF2B5EF4-FFF2-40B4-BE49-F238E27FC236}">
                <a16:creationId xmlns:a16="http://schemas.microsoft.com/office/drawing/2014/main" id="{EF005F12-F49C-FD52-4DE0-B2F772785A6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3849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F9111A64E749ADAEBE2A5EF54251" ma:contentTypeVersion="15" ma:contentTypeDescription="Create a new document." ma:contentTypeScope="" ma:versionID="604c190367a393238e810505858ffa8b">
  <xsd:schema xmlns:xsd="http://www.w3.org/2001/XMLSchema" xmlns:xs="http://www.w3.org/2001/XMLSchema" xmlns:p="http://schemas.microsoft.com/office/2006/metadata/properties" xmlns:ns2="8e1cbc94-a5f1-4d65-9fef-440d8a9429f4" xmlns:ns3="2036db09-559e-4974-978f-b73f328fdd92" targetNamespace="http://schemas.microsoft.com/office/2006/metadata/properties" ma:root="true" ma:fieldsID="76a33b96087586fe843018c79ca054bb" ns2:_="" ns3:_="">
    <xsd:import namespace="8e1cbc94-a5f1-4d65-9fef-440d8a9429f4"/>
    <xsd:import namespace="2036db09-559e-4974-978f-b73f328fdd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cbc94-a5f1-4d65-9fef-440d8a9429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b5c014b-32fa-458f-9a03-9138e5f0689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36db09-559e-4974-978f-b73f328fdd9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da0a0c1-88a4-4ab3-8aaa-1a26b0d6fe9b}" ma:internalName="TaxCatchAll" ma:showField="CatchAllData" ma:web="2036db09-559e-4974-978f-b73f328fdd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1cbc94-a5f1-4d65-9fef-440d8a9429f4">
      <Terms xmlns="http://schemas.microsoft.com/office/infopath/2007/PartnerControls"/>
    </lcf76f155ced4ddcb4097134ff3c332f>
    <TaxCatchAll xmlns="2036db09-559e-4974-978f-b73f328fdd92" xsi:nil="true"/>
  </documentManagement>
</p:properties>
</file>

<file path=customXml/itemProps1.xml><?xml version="1.0" encoding="utf-8"?>
<ds:datastoreItem xmlns:ds="http://schemas.openxmlformats.org/officeDocument/2006/customXml" ds:itemID="{D68F9160-5E1A-4A3C-AB75-B3E5F5E3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cbc94-a5f1-4d65-9fef-440d8a9429f4"/>
    <ds:schemaRef ds:uri="2036db09-559e-4974-978f-b73f328fdd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515324-B941-4E95-A829-FE7B65290429}">
  <ds:schemaRefs>
    <ds:schemaRef ds:uri="http://schemas.microsoft.com/sharepoint/v3/contenttype/forms"/>
  </ds:schemaRefs>
</ds:datastoreItem>
</file>

<file path=customXml/itemProps3.xml><?xml version="1.0" encoding="utf-8"?>
<ds:datastoreItem xmlns:ds="http://schemas.openxmlformats.org/officeDocument/2006/customXml" ds:itemID="{1F80DB7E-BD24-45FF-89C0-D555AB0E8111}">
  <ds:schemaRefs>
    <ds:schemaRef ds:uri="http://schemas.microsoft.com/office/2006/metadata/properties"/>
    <ds:schemaRef ds:uri="http://schemas.microsoft.com/office/infopath/2007/PartnerControls"/>
    <ds:schemaRef ds:uri="8e1cbc94-a5f1-4d65-9fef-440d8a9429f4"/>
    <ds:schemaRef ds:uri="2036db09-559e-4974-978f-b73f328fdd92"/>
  </ds:schemaRefs>
</ds:datastoreItem>
</file>

<file path=docProps/app.xml><?xml version="1.0" encoding="utf-8"?>
<Properties xmlns="http://schemas.openxmlformats.org/officeDocument/2006/extended-properties" xmlns:vt="http://schemas.openxmlformats.org/officeDocument/2006/docPropsVTypes">
  <TotalTime>55166</TotalTime>
  <Words>9806</Words>
  <Application>Microsoft Macintosh PowerPoint</Application>
  <PresentationFormat>Widescreen</PresentationFormat>
  <Paragraphs>811</Paragraphs>
  <Slides>95</Slides>
  <Notes>60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95</vt:i4>
      </vt:variant>
    </vt:vector>
  </HeadingPairs>
  <TitlesOfParts>
    <vt:vector size="110" baseType="lpstr">
      <vt:lpstr>-apple-system</vt:lpstr>
      <vt:lpstr>Aptos</vt:lpstr>
      <vt:lpstr>Arial</vt:lpstr>
      <vt:lpstr>Calibri</vt:lpstr>
      <vt:lpstr>Calibri Light</vt:lpstr>
      <vt:lpstr>CNN</vt:lpstr>
      <vt:lpstr>ElsevierGulliver</vt:lpstr>
      <vt:lpstr>foundersgrotesk</vt:lpstr>
      <vt:lpstr>inherit</vt:lpstr>
      <vt:lpstr>Noto Sans</vt:lpstr>
      <vt:lpstr>Symbol</vt:lpstr>
      <vt:lpstr>Times New Roman</vt:lpstr>
      <vt:lpstr>TradeGothic</vt:lpstr>
      <vt:lpstr>Wingdings</vt:lpstr>
      <vt:lpstr>Office Theme</vt:lpstr>
      <vt:lpstr>IndustriALL Pay Equity Training Modules</vt:lpstr>
      <vt:lpstr>Day 1</vt:lpstr>
      <vt:lpstr>Overview of the Pay Equity training</vt:lpstr>
      <vt:lpstr>Learning objectives</vt:lpstr>
      <vt:lpstr>Module 1: Introductions and ice breakers</vt:lpstr>
      <vt:lpstr>Activity 1.1: Introductions and expectations</vt:lpstr>
      <vt:lpstr>  Activity 1.2:  Let’s do a power walk</vt:lpstr>
      <vt:lpstr>PowerPoint Presentation</vt:lpstr>
      <vt:lpstr>Unequal power relations and patriarchy</vt:lpstr>
      <vt:lpstr>PowerPoint Presentation</vt:lpstr>
      <vt:lpstr>PowerPoint Presentation</vt:lpstr>
      <vt:lpstr>Ice breaker: a quick poll</vt:lpstr>
      <vt:lpstr>Activity 1.3: Where do we stand on unequal pay between women and men?</vt:lpstr>
      <vt:lpstr>Module 2: What is pay equity and why it is a trade union issue</vt:lpstr>
      <vt:lpstr>Why is pay equity an important priority for IndustriALL </vt:lpstr>
      <vt:lpstr>Problems in achieving pay equity (1): Undervaluing of women’s work</vt:lpstr>
      <vt:lpstr>Problems in achieving pay equity (2): Lack of data on wages / transparent pay systems</vt:lpstr>
      <vt:lpstr>Problems in achieving pay equity (3): Women are under-represented in positions of power</vt:lpstr>
      <vt:lpstr>However, the presence of trade unions has a positive effect overall</vt:lpstr>
      <vt:lpstr>Activity 2.1: Definitions of pay equity, gender pay gap and equal pay for work of equal value</vt:lpstr>
      <vt:lpstr>Pay equity is about equal pay for work of equal value</vt:lpstr>
      <vt:lpstr>Continued…</vt:lpstr>
      <vt:lpstr>International standards</vt:lpstr>
      <vt:lpstr>What are the causes of the gender pay gap?</vt:lpstr>
      <vt:lpstr>Gender pay gap: explained and unexplained causes</vt:lpstr>
      <vt:lpstr>What are the factors impacting on the gender pay gap? (ILO Wage Report 2019)</vt:lpstr>
      <vt:lpstr>It’s also linked to wage setting systems…</vt:lpstr>
      <vt:lpstr>PowerPoint Presentation</vt:lpstr>
      <vt:lpstr>Discussion</vt:lpstr>
      <vt:lpstr>In summary…</vt:lpstr>
      <vt:lpstr>Module 3: Pay transparency and gender pay gap reporting</vt:lpstr>
      <vt:lpstr>What is gender pay gap reporting?</vt:lpstr>
      <vt:lpstr>Definitions: mean or median</vt:lpstr>
      <vt:lpstr>PowerPoint Presentation</vt:lpstr>
      <vt:lpstr>PowerPoint Presentation</vt:lpstr>
      <vt:lpstr>Steps involved in identifying gender pay gap gap reporting in the workplace</vt:lpstr>
      <vt:lpstr>How to organise workers into pay quartiles?</vt:lpstr>
      <vt:lpstr>What to report on?</vt:lpstr>
      <vt:lpstr>What is pay for the purposes of gender pay gap reporting?</vt:lpstr>
      <vt:lpstr>PowerPoint Presentation</vt:lpstr>
      <vt:lpstr>Activity 3.1: Identifying the gender pay gap</vt:lpstr>
      <vt:lpstr>Activity 3.2: Next steps in preparing for gender pay gap reporting</vt:lpstr>
      <vt:lpstr>Day 2</vt:lpstr>
      <vt:lpstr>Module 4: Gender-neutral job evaluation</vt:lpstr>
      <vt:lpstr>Group activity 4.1: What do you understand by gender-neutral job evaluation?</vt:lpstr>
      <vt:lpstr>Gender-neutral job evaluation</vt:lpstr>
      <vt:lpstr>Why is it important?</vt:lpstr>
      <vt:lpstr>Examples</vt:lpstr>
      <vt:lpstr>Benefits of gender-neutral job evaluation</vt:lpstr>
      <vt:lpstr>Benefits (2)</vt:lpstr>
      <vt:lpstr>Carrying out job evaluation</vt:lpstr>
      <vt:lpstr>Steps involved in job evaluation</vt:lpstr>
      <vt:lpstr> Pay equity example from Canada </vt:lpstr>
      <vt:lpstr>Activity 4.2: Understanding gender bias in how we evaluate jobs</vt:lpstr>
      <vt:lpstr>Do we undervalue or overlook skills held by women?</vt:lpstr>
      <vt:lpstr>1. Skill</vt:lpstr>
      <vt:lpstr>2. Effort</vt:lpstr>
      <vt:lpstr>3. Responsibility</vt:lpstr>
      <vt:lpstr>4. Working conditions</vt:lpstr>
      <vt:lpstr>Summary</vt:lpstr>
      <vt:lpstr>Activity 4.3: Comparing the value of two jobs (administrative assistant and maintenance assistant)</vt:lpstr>
      <vt:lpstr>In summary, trade unions have a role to:</vt:lpstr>
      <vt:lpstr>  </vt:lpstr>
      <vt:lpstr> Step 1: Identify jobs for comparison </vt:lpstr>
      <vt:lpstr>Step 2: Job descriptions  </vt:lpstr>
      <vt:lpstr>Step 3: Select factors and sub-factors for comparison </vt:lpstr>
      <vt:lpstr>PowerPoint Presentation</vt:lpstr>
      <vt:lpstr>PowerPoint Presentation</vt:lpstr>
      <vt:lpstr>Group activity 4.4: Identifying factors and sub-factors of a job</vt:lpstr>
      <vt:lpstr>PowerPoint Presentation</vt:lpstr>
      <vt:lpstr>PowerPoint Presentation</vt:lpstr>
      <vt:lpstr>PowerPoint Presentation</vt:lpstr>
      <vt:lpstr>Example: Factor weighting</vt:lpstr>
      <vt:lpstr>Avoid gender bias by choosing and defining the factors and sub-factors in non-discriminatory ways</vt:lpstr>
      <vt:lpstr> Step 4: Make equal value assessment/analysis </vt:lpstr>
      <vt:lpstr>Possible gender biases in the analysis and evaluation of the jobs</vt:lpstr>
      <vt:lpstr>PowerPoint Presentation</vt:lpstr>
      <vt:lpstr>Day 3</vt:lpstr>
      <vt:lpstr>Module 5: Campaigning for living wages and the ending of low pay</vt:lpstr>
      <vt:lpstr>Living wages</vt:lpstr>
      <vt:lpstr> Examples of action taken by unions and informal workers’ organisations  </vt:lpstr>
      <vt:lpstr>Activity 5.1: Campaigning and bargaining for living wages and ending women’s low pay</vt:lpstr>
      <vt:lpstr>Module 6: Tools for workplace negotiations and collective bargaining</vt:lpstr>
      <vt:lpstr>Union strategies to tackle pay inequalities between women and men</vt:lpstr>
      <vt:lpstr> Good practices in bargaining that impact on pay equity </vt:lpstr>
      <vt:lpstr> Challenge 1: Many women work in part-time work, low paid sectors and weakly unionised sectors.  </vt:lpstr>
      <vt:lpstr>Challenge 2: Multiple factors cause the gender pay gap / pay inequalities </vt:lpstr>
      <vt:lpstr>Activity 6.1: Advocating for pay equity in your union</vt:lpstr>
      <vt:lpstr>Activity 6.2: Preparing for collective bargaining</vt:lpstr>
      <vt:lpstr>Activity 6.3: Role play – negotiating for pay equity</vt:lpstr>
      <vt:lpstr>Module 7: Next steps and evaluation</vt:lpstr>
      <vt:lpstr>Activity 7.1: Planning your next steps</vt:lpstr>
      <vt:lpstr> Identify one thing you will do immediately after the training  Consider how you can commit to implementing pay equity, such as:  -Find out if unequal pay / gender pay gap has already been identified as a problem in the workplace - Plan a programme of training to raise awareness about pay equity - Establish a committee with a view to drawing up a plan to implement pay equity - Other </vt:lpstr>
      <vt:lpstr> Evaluation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INDUSTRIALL  Pay Equity Training</dc:title>
  <dc:creator>Dr. Jane Pillinger</dc:creator>
  <cp:lastModifiedBy>Nazmia Leite</cp:lastModifiedBy>
  <cp:revision>45</cp:revision>
  <dcterms:created xsi:type="dcterms:W3CDTF">2024-03-22T09:36:49Z</dcterms:created>
  <dcterms:modified xsi:type="dcterms:W3CDTF">2025-03-07T10:17:12Z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0x0101005732F9111A64E749ADAEBE2A5EF54251</vt:lpwstr>
  </property>
  <property fmtid="{D5CDD505-2E9C-101B-9397-08002B2CF9AE}" pid="3" name="MediaServiceImageTags">
    <vt:lpwstr/>
  </property>
</Properties>
</file>